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drawings/drawing1.xml" ContentType="application/vnd.openxmlformats-officedocument.drawingml.chartshapes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2" r:id="rId2"/>
  </p:sldMasterIdLst>
  <p:notesMasterIdLst>
    <p:notesMasterId r:id="rId48"/>
  </p:notesMasterIdLst>
  <p:handoutMasterIdLst>
    <p:handoutMasterId r:id="rId49"/>
  </p:handoutMasterIdLst>
  <p:sldIdLst>
    <p:sldId id="746" r:id="rId3"/>
    <p:sldId id="871" r:id="rId4"/>
    <p:sldId id="834" r:id="rId5"/>
    <p:sldId id="833" r:id="rId6"/>
    <p:sldId id="872" r:id="rId7"/>
    <p:sldId id="774" r:id="rId8"/>
    <p:sldId id="836" r:id="rId9"/>
    <p:sldId id="786" r:id="rId10"/>
    <p:sldId id="873" r:id="rId11"/>
    <p:sldId id="528" r:id="rId12"/>
    <p:sldId id="887" r:id="rId13"/>
    <p:sldId id="742" r:id="rId14"/>
    <p:sldId id="783" r:id="rId15"/>
    <p:sldId id="729" r:id="rId16"/>
    <p:sldId id="882" r:id="rId17"/>
    <p:sldId id="806" r:id="rId18"/>
    <p:sldId id="893" r:id="rId19"/>
    <p:sldId id="894" r:id="rId20"/>
    <p:sldId id="895" r:id="rId21"/>
    <p:sldId id="896" r:id="rId22"/>
    <p:sldId id="897" r:id="rId23"/>
    <p:sldId id="867" r:id="rId24"/>
    <p:sldId id="850" r:id="rId25"/>
    <p:sldId id="890" r:id="rId26"/>
    <p:sldId id="853" r:id="rId27"/>
    <p:sldId id="862" r:id="rId28"/>
    <p:sldId id="883" r:id="rId29"/>
    <p:sldId id="891" r:id="rId30"/>
    <p:sldId id="892" r:id="rId31"/>
    <p:sldId id="789" r:id="rId32"/>
    <p:sldId id="791" r:id="rId33"/>
    <p:sldId id="881" r:id="rId34"/>
    <p:sldId id="880" r:id="rId35"/>
    <p:sldId id="886" r:id="rId36"/>
    <p:sldId id="889" r:id="rId37"/>
    <p:sldId id="888" r:id="rId38"/>
    <p:sldId id="874" r:id="rId39"/>
    <p:sldId id="854" r:id="rId40"/>
    <p:sldId id="847" r:id="rId41"/>
    <p:sldId id="877" r:id="rId42"/>
    <p:sldId id="878" r:id="rId43"/>
    <p:sldId id="875" r:id="rId44"/>
    <p:sldId id="787" r:id="rId45"/>
    <p:sldId id="831" r:id="rId46"/>
    <p:sldId id="866" r:id="rId47"/>
  </p:sldIdLst>
  <p:sldSz cx="9144000" cy="6858000" type="screen4x3"/>
  <p:notesSz cx="6985000" cy="9283700"/>
  <p:custDataLst>
    <p:tags r:id="rId50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208">
          <p15:clr>
            <a:srgbClr val="A4A3A4"/>
          </p15:clr>
        </p15:guide>
        <p15:guide id="3" orient="horz" pos="2924">
          <p15:clr>
            <a:srgbClr val="A4A3A4"/>
          </p15:clr>
        </p15:guide>
        <p15:guide id="4" pos="220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David Tse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4DAF4A"/>
    <a:srgbClr val="984EA3"/>
    <a:srgbClr val="FF7F00"/>
    <a:srgbClr val="E41A1C"/>
    <a:srgbClr val="377EB8"/>
    <a:srgbClr val="0000CC"/>
    <a:srgbClr val="0000FF"/>
    <a:srgbClr val="002E8A"/>
    <a:srgbClr val="C9FFCE"/>
    <a:srgbClr val="A3D8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20016" autoAdjust="0"/>
    <p:restoredTop sz="98817" autoAdjust="0"/>
  </p:normalViewPr>
  <p:slideViewPr>
    <p:cSldViewPr snapToGrid="0" showGuides="1">
      <p:cViewPr varScale="1">
        <p:scale>
          <a:sx n="116" d="100"/>
          <a:sy n="116" d="100"/>
        </p:scale>
        <p:origin x="1086" y="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1902"/>
    </p:cViewPr>
  </p:sorterViewPr>
  <p:notesViewPr>
    <p:cSldViewPr snapToGrid="0" showGuides="1">
      <p:cViewPr varScale="1">
        <p:scale>
          <a:sx n="74" d="100"/>
          <a:sy n="74" d="100"/>
        </p:scale>
        <p:origin x="-4080" y="-102"/>
      </p:cViewPr>
      <p:guideLst>
        <p:guide orient="horz" pos="2928"/>
        <p:guide pos="2208"/>
        <p:guide orient="horz" pos="2924"/>
        <p:guide pos="220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tags" Target="tags/tag1.xml"/><Relationship Id="rId55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viewProps" Target="viewProp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commentAuthors" Target="commentAuthor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handoutMaster" Target="handoutMasters/handoutMaster1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.xml"/><Relationship Id="rId1" Type="http://schemas.openxmlformats.org/officeDocument/2006/relationships/package" Target="../embeddings/Microsoft_Excel_Worksheet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4911259356469342"/>
          <c:y val="9.4245927592384357E-2"/>
          <c:w val="0.47646617089530502"/>
          <c:h val="0.81679915010623672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dLbls>
            <c:dLbl>
              <c:idx val="1"/>
              <c:layout>
                <c:manualLayout>
                  <c:x val="-0.2168677700009721"/>
                  <c:y val="-1.2621130691996834E-2"/>
                </c:manualLayout>
              </c:layout>
              <c:tx>
                <c:rich>
                  <a:bodyPr/>
                  <a:lstStyle/>
                  <a:p>
                    <a:pPr algn="just">
                      <a:defRPr sz="1400"/>
                    </a:pPr>
                    <a:r>
                      <a:rPr lang="en-US" dirty="0" smtClean="0"/>
                      <a:t>     Competitive</a:t>
                    </a:r>
                    <a:r>
                      <a:rPr lang="en-US" baseline="0" dirty="0" smtClean="0"/>
                      <a:t> </a:t>
                    </a:r>
                    <a:r>
                      <a:rPr lang="en-US" dirty="0" smtClean="0"/>
                      <a:t>Research/Program           25%</a:t>
                    </a:r>
                    <a:endParaRPr lang="en-US" dirty="0"/>
                  </a:p>
                </c:rich>
              </c:tx>
              <c:spPr>
                <a:noFill/>
                <a:ln>
                  <a:noFill/>
                </a:ln>
                <a:effectLst/>
              </c:spPr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layout>
                <c:manualLayout>
                  <c:x val="0.1769375182268883"/>
                  <c:y val="-0.14726846644169483"/>
                </c:manualLayout>
              </c:layout>
              <c:tx>
                <c:rich>
                  <a:bodyPr/>
                  <a:lstStyle/>
                  <a:p>
                    <a:r>
                      <a:rPr lang="en-US" dirty="0" smtClean="0"/>
                      <a:t>Partners 54%</a:t>
                    </a:r>
                    <a:endParaRPr lang="en-US" dirty="0"/>
                  </a:p>
                </c:rich>
              </c:tx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3"/>
              <c:layout>
                <c:manualLayout>
                  <c:x val="8.6168708078156894E-2"/>
                  <c:y val="1.0582010582010581E-2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4"/>
              <c:layout>
                <c:manualLayout>
                  <c:x val="-1.4666933994361812E-2"/>
                  <c:y val="7.4694829812940126E-3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5"/>
              <c:tx>
                <c:rich>
                  <a:bodyPr/>
                  <a:lstStyle/>
                  <a:p>
                    <a:r>
                      <a:rPr lang="en-US"/>
                      <a:t>MIT
</a:t>
                    </a:r>
                    <a:r>
                      <a:rPr lang="en-US" smtClean="0"/>
                      <a:t>11%</a:t>
                    </a:r>
                    <a:endParaRPr lang="en-US"/>
                  </a:p>
                </c:rich>
              </c:tx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11"/>
              <c:layout>
                <c:manualLayout>
                  <c:x val="0.15884040536599614"/>
                  <c:y val="1.5873015873015879E-2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400"/>
                </a:pPr>
                <a:endParaRPr lang="en-US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Center Administration</c:v>
                </c:pt>
                <c:pt idx="1">
                  <c:v>Unallocated Research Funds</c:v>
                </c:pt>
                <c:pt idx="2">
                  <c:v>Partners</c:v>
                </c:pt>
                <c:pt idx="3">
                  <c:v>Center Activities</c:v>
                </c:pt>
              </c:strCache>
            </c:strRef>
          </c:cat>
          <c:val>
            <c:numRef>
              <c:f>Sheet1!$B$2:$B$5</c:f>
              <c:numCache>
                <c:formatCode>_("$"* #,##0_);_("$"* \(#,##0\);_("$"* "-"??_);_(@_)</c:formatCode>
                <c:ptCount val="4"/>
                <c:pt idx="0">
                  <c:v>664070</c:v>
                </c:pt>
                <c:pt idx="1">
                  <c:v>1225700</c:v>
                </c:pt>
                <c:pt idx="2">
                  <c:v>2691141</c:v>
                </c:pt>
                <c:pt idx="3">
                  <c:v>400000</c:v>
                </c:pt>
              </c:numCache>
            </c:numRef>
          </c:val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</c:pieChart>
    </c:plotArea>
    <c:plotVisOnly val="1"/>
    <c:dispBlanksAs val="zero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  <c:userShapes r:id="rId2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dLbls>
          <c:showLegendKey val="0"/>
          <c:showVal val="0"/>
          <c:showCatName val="1"/>
          <c:showSerName val="0"/>
          <c:showPercent val="1"/>
          <c:showBubbleSize val="0"/>
          <c:showLeaderLines val="0"/>
        </c:dLbls>
        <c:firstSliceAng val="0"/>
      </c:pieChart>
    </c:plotArea>
    <c:plotVisOnly val="1"/>
    <c:dispBlanksAs val="zero"/>
    <c:showDLblsOverMax val="0"/>
  </c:chart>
  <c:txPr>
    <a:bodyPr/>
    <a:lstStyle/>
    <a:p>
      <a:pPr algn="r">
        <a:defRPr sz="1800"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spPr>
            <a:ln>
              <a:noFill/>
            </a:ln>
          </c:spPr>
          <c:explosion val="1"/>
          <c:dPt>
            <c:idx val="0"/>
            <c:bubble3D val="0"/>
            <c:spPr>
              <a:gradFill rotWithShape="1">
                <a:gsLst>
                  <a:gs pos="0">
                    <a:schemeClr val="accent5">
                      <a:tint val="50000"/>
                      <a:satMod val="300000"/>
                    </a:schemeClr>
                  </a:gs>
                  <a:gs pos="35000">
                    <a:schemeClr val="accent5">
                      <a:tint val="37000"/>
                      <a:satMod val="300000"/>
                    </a:schemeClr>
                  </a:gs>
                  <a:gs pos="100000">
                    <a:schemeClr val="accent5">
                      <a:tint val="15000"/>
                      <a:satMod val="350000"/>
                    </a:schemeClr>
                  </a:gs>
                </a:gsLst>
                <a:lin ang="16200000" scaled="1"/>
              </a:gradFill>
              <a:ln w="9525" cap="flat" cmpd="sng" algn="ctr">
                <a:solidFill>
                  <a:schemeClr val="accent5">
                    <a:shade val="95000"/>
                    <a:satMod val="105000"/>
                  </a:schemeClr>
                </a:solidFill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c:spPr>
          </c:dPt>
          <c:dPt>
            <c:idx val="1"/>
            <c:bubble3D val="0"/>
            <c:spPr>
              <a:gradFill rotWithShape="1">
                <a:gsLst>
                  <a:gs pos="0">
                    <a:schemeClr val="accent5">
                      <a:shade val="51000"/>
                      <a:satMod val="130000"/>
                    </a:schemeClr>
                  </a:gs>
                  <a:gs pos="80000">
                    <a:schemeClr val="accent5">
                      <a:shade val="93000"/>
                      <a:satMod val="130000"/>
                    </a:schemeClr>
                  </a:gs>
                  <a:gs pos="100000">
                    <a:schemeClr val="accent5">
                      <a:shade val="94000"/>
                      <a:satMod val="135000"/>
                    </a:schemeClr>
                  </a:gs>
                </a:gsLst>
                <a:lin ang="16200000" scaled="0"/>
              </a:gradFill>
              <a:ln w="9525" cap="flat" cmpd="sng" algn="ctr">
                <a:solidFill>
                  <a:schemeClr val="accent5">
                    <a:shade val="95000"/>
                    <a:satMod val="105000"/>
                  </a:scheme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c:spPr>
          </c:dPt>
          <c:dPt>
            <c:idx val="2"/>
            <c:bubble3D val="0"/>
            <c:spPr>
              <a:gradFill rotWithShape="1">
                <a:gsLst>
                  <a:gs pos="0">
                    <a:schemeClr val="accent1">
                      <a:shade val="51000"/>
                      <a:satMod val="130000"/>
                    </a:schemeClr>
                  </a:gs>
                  <a:gs pos="80000">
                    <a:schemeClr val="accent1">
                      <a:shade val="93000"/>
                      <a:satMod val="130000"/>
                    </a:schemeClr>
                  </a:gs>
                  <a:gs pos="100000">
                    <a:schemeClr val="accent1">
                      <a:shade val="94000"/>
                      <a:satMod val="135000"/>
                    </a:scheme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</c:dPt>
          <c:dPt>
            <c:idx val="3"/>
            <c:bubble3D val="0"/>
            <c:spPr>
              <a:solidFill>
                <a:schemeClr val="accent5">
                  <a:lumMod val="75000"/>
                </a:schemeClr>
              </a:solidFill>
              <a:ln>
                <a:noFill/>
              </a:ln>
            </c:spPr>
          </c:dPt>
          <c:dPt>
            <c:idx val="4"/>
            <c:bubble3D val="0"/>
            <c:spPr>
              <a:solidFill>
                <a:schemeClr val="bg1">
                  <a:lumMod val="65000"/>
                </a:schemeClr>
              </a:solidFill>
              <a:ln>
                <a:noFill/>
              </a:ln>
            </c:spPr>
          </c:dPt>
          <c:dLbls>
            <c:dLbl>
              <c:idx val="0"/>
              <c:layout>
                <c:manualLayout>
                  <c:x val="-0.1283854612931046"/>
                  <c:y val="0.11250408873293885"/>
                </c:manualLayout>
              </c:layout>
              <c:tx>
                <c:rich>
                  <a:bodyPr/>
                  <a:lstStyle/>
                  <a:p>
                    <a:r>
                      <a:rPr lang="en-US" dirty="0" smtClean="0"/>
                      <a:t>Faculty</a:t>
                    </a:r>
                    <a:r>
                      <a:rPr lang="en-US" dirty="0"/>
                      <a:t>
</a:t>
                    </a:r>
                    <a:r>
                      <a:rPr lang="en-US" dirty="0" smtClean="0"/>
                      <a:t>22%</a:t>
                    </a:r>
                    <a:endParaRPr lang="en-US" dirty="0"/>
                  </a:p>
                </c:rich>
              </c:tx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layout>
                <c:manualLayout>
                  <c:x val="-8.2022857919305039E-2"/>
                  <c:y val="-0.12915462073629133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layout>
                <c:manualLayout>
                  <c:x val="0.15271562988969573"/>
                  <c:y val="-0.11999079277915999"/>
                </c:manualLayout>
              </c:layout>
              <c:tx>
                <c:rich>
                  <a:bodyPr/>
                  <a:lstStyle/>
                  <a:p>
                    <a:r>
                      <a:rPr lang="en-US" dirty="0" smtClean="0"/>
                      <a:t>Graduate </a:t>
                    </a:r>
                    <a:r>
                      <a:rPr lang="en-US" dirty="0"/>
                      <a:t>Students
</a:t>
                    </a:r>
                    <a:r>
                      <a:rPr lang="en-US" dirty="0" smtClean="0"/>
                      <a:t>33%</a:t>
                    </a:r>
                    <a:endParaRPr lang="en-US" dirty="0"/>
                  </a:p>
                </c:rich>
              </c:tx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3"/>
              <c:tx>
                <c:rich>
                  <a:bodyPr/>
                  <a:lstStyle/>
                  <a:p>
                    <a:r>
                      <a:rPr lang="en-US" dirty="0"/>
                      <a:t>Undergrad </a:t>
                    </a:r>
                    <a:r>
                      <a:rPr lang="en-US" dirty="0" smtClean="0"/>
                      <a:t>/ REU  students</a:t>
                    </a:r>
                    <a:r>
                      <a:rPr lang="en-US" dirty="0"/>
                      <a:t>
</a:t>
                    </a:r>
                    <a:r>
                      <a:rPr lang="en-US" dirty="0" smtClean="0"/>
                      <a:t>31%</a:t>
                    </a:r>
                    <a:endParaRPr lang="en-US" dirty="0"/>
                  </a:p>
                </c:rich>
              </c:tx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4"/>
              <c:tx>
                <c:rich>
                  <a:bodyPr/>
                  <a:lstStyle/>
                  <a:p>
                    <a:r>
                      <a:rPr lang="en-US" dirty="0"/>
                      <a:t>Management</a:t>
                    </a:r>
                    <a:r>
                      <a:rPr lang="en-US"/>
                      <a:t>
</a:t>
                    </a:r>
                    <a:r>
                      <a:rPr lang="en-US" smtClean="0"/>
                      <a:t>5%</a:t>
                    </a:r>
                    <a:endParaRPr lang="en-US" dirty="0"/>
                  </a:p>
                </c:rich>
              </c:tx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extLst>
              <c:ext xmlns:c15="http://schemas.microsoft.com/office/drawing/2012/chart" uri="{CE6537A1-D6FC-4f65-9D91-7224C49458BB}"/>
            </c:extLst>
          </c:dLbls>
          <c:cat>
            <c:strRef>
              <c:f>'NSF supported Fac.Staff.Student'!$A$5:$A$9</c:f>
              <c:strCache>
                <c:ptCount val="5"/>
                <c:pt idx="0">
                  <c:v>Faculty</c:v>
                </c:pt>
                <c:pt idx="1">
                  <c:v>Post Doc</c:v>
                </c:pt>
                <c:pt idx="2">
                  <c:v>Graduate Students</c:v>
                </c:pt>
                <c:pt idx="3">
                  <c:v>Undergrad Students</c:v>
                </c:pt>
                <c:pt idx="4">
                  <c:v>Management</c:v>
                </c:pt>
              </c:strCache>
            </c:strRef>
          </c:cat>
          <c:val>
            <c:numRef>
              <c:f>'NSF supported Fac.Staff.Student'!$M$5:$M$9</c:f>
              <c:numCache>
                <c:formatCode>General</c:formatCode>
                <c:ptCount val="5"/>
                <c:pt idx="0">
                  <c:v>22</c:v>
                </c:pt>
                <c:pt idx="1">
                  <c:v>6</c:v>
                </c:pt>
                <c:pt idx="2">
                  <c:v>25</c:v>
                </c:pt>
                <c:pt idx="3">
                  <c:v>7</c:v>
                </c:pt>
                <c:pt idx="4">
                  <c:v>5</c:v>
                </c:pt>
              </c:numCache>
            </c:numRef>
          </c:val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</c:pieChart>
    </c:plotArea>
    <c:plotVisOnly val="1"/>
    <c:dispBlanksAs val="zero"/>
    <c:showDLblsOverMax val="0"/>
  </c:chart>
  <c:spPr>
    <a:ln>
      <a:noFill/>
    </a:ln>
  </c:spPr>
  <c:externalData r:id="rId1">
    <c:autoUpdate val="0"/>
  </c:externalData>
</c:chartSpac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0.71296</cdr:x>
      <cdr:y>0.06349</cdr:y>
    </cdr:from>
    <cdr:to>
      <cdr:x>0.93519</cdr:x>
      <cdr:y>0.31746</cdr:y>
    </cdr:to>
    <cdr:sp macro="" textlink="">
      <cdr:nvSpPr>
        <cdr:cNvPr id="2" name="Rectangle 1"/>
        <cdr:cNvSpPr/>
      </cdr:nvSpPr>
      <cdr:spPr>
        <a:xfrm xmlns:a="http://schemas.openxmlformats.org/drawingml/2006/main">
          <a:off x="5867376" y="304791"/>
          <a:ext cx="1828824" cy="1219209"/>
        </a:xfrm>
        <a:prstGeom xmlns:a="http://schemas.openxmlformats.org/drawingml/2006/main" prst="rect">
          <a:avLst/>
        </a:prstGeom>
        <a:solidFill xmlns:a="http://schemas.openxmlformats.org/drawingml/2006/main">
          <a:srgbClr val="00823B"/>
        </a:solidFill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/>
        <a:lstStyle xmlns:a="http://schemas.openxmlformats.org/drawingml/2006/main"/>
        <a:p xmlns:a="http://schemas.openxmlformats.org/drawingml/2006/main">
          <a:r>
            <a:rPr lang="en-US" sz="1200" dirty="0" smtClean="0">
              <a:solidFill>
                <a:schemeClr val="bg1"/>
              </a:solidFill>
            </a:rPr>
            <a:t>Managing Director</a:t>
          </a:r>
        </a:p>
        <a:p xmlns:a="http://schemas.openxmlformats.org/drawingml/2006/main">
          <a:r>
            <a:rPr lang="en-US" sz="1200" dirty="0" smtClean="0">
              <a:solidFill>
                <a:schemeClr val="bg1"/>
              </a:solidFill>
            </a:rPr>
            <a:t>Education Director</a:t>
          </a:r>
        </a:p>
        <a:p xmlns:a="http://schemas.openxmlformats.org/drawingml/2006/main">
          <a:r>
            <a:rPr lang="en-US" sz="1200" dirty="0" smtClean="0">
              <a:solidFill>
                <a:schemeClr val="bg1"/>
              </a:solidFill>
            </a:rPr>
            <a:t>Diversity Director</a:t>
          </a:r>
        </a:p>
        <a:p xmlns:a="http://schemas.openxmlformats.org/drawingml/2006/main">
          <a:r>
            <a:rPr lang="en-US" sz="1200" dirty="0" smtClean="0">
              <a:solidFill>
                <a:schemeClr val="bg1"/>
              </a:solidFill>
            </a:rPr>
            <a:t>Administrative Assistant</a:t>
          </a:r>
        </a:p>
        <a:p xmlns:a="http://schemas.openxmlformats.org/drawingml/2006/main">
          <a:r>
            <a:rPr lang="en-US" sz="1200" dirty="0" smtClean="0">
              <a:solidFill>
                <a:schemeClr val="bg1"/>
              </a:solidFill>
            </a:rPr>
            <a:t>Programmer</a:t>
          </a:r>
        </a:p>
        <a:p xmlns:a="http://schemas.openxmlformats.org/drawingml/2006/main">
          <a:r>
            <a:rPr lang="en-US" sz="1200" dirty="0" smtClean="0">
              <a:solidFill>
                <a:schemeClr val="bg1"/>
              </a:solidFill>
            </a:rPr>
            <a:t>Advisory Committee</a:t>
          </a:r>
        </a:p>
        <a:p xmlns:a="http://schemas.openxmlformats.org/drawingml/2006/main">
          <a:endParaRPr lang="en-US" dirty="0"/>
        </a:p>
      </cdr:txBody>
    </cdr:sp>
  </cdr:relSizeAnchor>
  <cdr:relSizeAnchor xmlns:cdr="http://schemas.openxmlformats.org/drawingml/2006/chartDrawing">
    <cdr:from>
      <cdr:x>0.54134</cdr:x>
      <cdr:y>0.18826</cdr:y>
    </cdr:from>
    <cdr:to>
      <cdr:x>0.71059</cdr:x>
      <cdr:y>0.21927</cdr:y>
    </cdr:to>
    <cdr:cxnSp macro="">
      <cdr:nvCxnSpPr>
        <cdr:cNvPr id="7" name="Straight Connector 6"/>
        <cdr:cNvCxnSpPr/>
      </cdr:nvCxnSpPr>
      <cdr:spPr>
        <a:xfrm xmlns:a="http://schemas.openxmlformats.org/drawingml/2006/main" flipV="1">
          <a:off x="4455042" y="903771"/>
          <a:ext cx="1392864" cy="148852"/>
        </a:xfrm>
        <a:prstGeom xmlns:a="http://schemas.openxmlformats.org/drawingml/2006/main" prst="line">
          <a:avLst/>
        </a:prstGeom>
      </cdr:spPr>
      <cdr:style>
        <a:lnRef xmlns:a="http://schemas.openxmlformats.org/drawingml/2006/main" idx="1">
          <a:schemeClr val="dk1"/>
        </a:lnRef>
        <a:fillRef xmlns:a="http://schemas.openxmlformats.org/drawingml/2006/main" idx="0">
          <a:schemeClr val="dk1"/>
        </a:fillRef>
        <a:effectRef xmlns:a="http://schemas.openxmlformats.org/drawingml/2006/main" idx="0">
          <a:schemeClr val="dk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0.02777</cdr:x>
      <cdr:y>0.02714</cdr:y>
    </cdr:from>
    <cdr:to>
      <cdr:x>0.25</cdr:x>
      <cdr:y>0.15319</cdr:y>
    </cdr:to>
    <cdr:sp macro="" textlink="">
      <cdr:nvSpPr>
        <cdr:cNvPr id="11" name="Rectangle 10"/>
        <cdr:cNvSpPr/>
      </cdr:nvSpPr>
      <cdr:spPr>
        <a:xfrm xmlns:a="http://schemas.openxmlformats.org/drawingml/2006/main">
          <a:off x="228573" y="130286"/>
          <a:ext cx="1828864" cy="605115"/>
        </a:xfrm>
        <a:prstGeom xmlns:a="http://schemas.openxmlformats.org/drawingml/2006/main" prst="rect">
          <a:avLst/>
        </a:prstGeom>
        <a:solidFill xmlns:a="http://schemas.openxmlformats.org/drawingml/2006/main">
          <a:srgbClr val="00823B"/>
        </a:solidFill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/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200" dirty="0"/>
            <a:t>Center-wide Post-docs, </a:t>
          </a:r>
          <a:r>
            <a:rPr lang="en-US" sz="1200" dirty="0" smtClean="0"/>
            <a:t>Diversity &amp; Education </a:t>
          </a:r>
          <a:r>
            <a:rPr lang="en-US" sz="1200" dirty="0"/>
            <a:t>Programs</a:t>
          </a:r>
        </a:p>
        <a:p xmlns:a="http://schemas.openxmlformats.org/drawingml/2006/main">
          <a:endParaRPr lang="en-US" dirty="0"/>
        </a:p>
      </cdr:txBody>
    </cdr:sp>
  </cdr:relSizeAnchor>
  <cdr:relSizeAnchor xmlns:cdr="http://schemas.openxmlformats.org/drawingml/2006/chartDrawing">
    <cdr:from>
      <cdr:x>0.23127</cdr:x>
      <cdr:y>0.09302</cdr:y>
    </cdr:from>
    <cdr:to>
      <cdr:x>0.33333</cdr:x>
      <cdr:y>0.18383</cdr:y>
    </cdr:to>
    <cdr:cxnSp macro="">
      <cdr:nvCxnSpPr>
        <cdr:cNvPr id="13" name="Straight Connector 12"/>
        <cdr:cNvCxnSpPr/>
      </cdr:nvCxnSpPr>
      <cdr:spPr>
        <a:xfrm xmlns:a="http://schemas.openxmlformats.org/drawingml/2006/main" flipH="1" flipV="1">
          <a:off x="1903228" y="446567"/>
          <a:ext cx="839971" cy="435935"/>
        </a:xfrm>
        <a:prstGeom xmlns:a="http://schemas.openxmlformats.org/drawingml/2006/main" prst="line">
          <a:avLst/>
        </a:prstGeom>
      </cdr:spPr>
      <cdr:style>
        <a:lnRef xmlns:a="http://schemas.openxmlformats.org/drawingml/2006/main" idx="1">
          <a:schemeClr val="dk1"/>
        </a:lnRef>
        <a:fillRef xmlns:a="http://schemas.openxmlformats.org/drawingml/2006/main" idx="0">
          <a:schemeClr val="dk1"/>
        </a:fillRef>
        <a:effectRef xmlns:a="http://schemas.openxmlformats.org/drawingml/2006/main" idx="0">
          <a:schemeClr val="dk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0.59224</cdr:x>
      <cdr:y>0.5277</cdr:y>
    </cdr:from>
    <cdr:to>
      <cdr:x>0.70335</cdr:x>
      <cdr:y>0.71818</cdr:y>
    </cdr:to>
    <cdr:sp macro="" textlink="">
      <cdr:nvSpPr>
        <cdr:cNvPr id="3" name="TextBox 2"/>
        <cdr:cNvSpPr txBox="1"/>
      </cdr:nvSpPr>
      <cdr:spPr>
        <a:xfrm xmlns:a="http://schemas.openxmlformats.org/drawingml/2006/main">
          <a:off x="4873925" y="2533291"/>
          <a:ext cx="914400" cy="9144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endParaRPr lang="en-US" sz="1100" dirty="0"/>
        </a:p>
      </cdr:txBody>
    </cdr: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9" y="1"/>
            <a:ext cx="3026517" cy="464027"/>
          </a:xfrm>
          <a:prstGeom prst="rect">
            <a:avLst/>
          </a:prstGeom>
        </p:spPr>
        <p:txBody>
          <a:bodyPr vert="horz" lIns="92867" tIns="46433" rIns="92867" bIns="46433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56906" y="1"/>
            <a:ext cx="3026517" cy="464027"/>
          </a:xfrm>
          <a:prstGeom prst="rect">
            <a:avLst/>
          </a:prstGeom>
        </p:spPr>
        <p:txBody>
          <a:bodyPr vert="horz" lIns="92867" tIns="46433" rIns="92867" bIns="46433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8" y="8818090"/>
            <a:ext cx="5910871" cy="464027"/>
          </a:xfrm>
          <a:prstGeom prst="rect">
            <a:avLst/>
          </a:prstGeom>
        </p:spPr>
        <p:txBody>
          <a:bodyPr vert="horz" lIns="92867" tIns="46433" rIns="92867" bIns="46433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9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US"/>
              <a:t>Site Visit: Purdue </a:t>
            </a:r>
            <a:r>
              <a:rPr lang="en-US" err="1"/>
              <a:t>UniversityScience</a:t>
            </a:r>
            <a:r>
              <a:rPr lang="en-US"/>
              <a:t> of Information, September 2009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44661" y="8818090"/>
            <a:ext cx="838769" cy="464027"/>
          </a:xfrm>
          <a:prstGeom prst="rect">
            <a:avLst/>
          </a:prstGeom>
        </p:spPr>
        <p:txBody>
          <a:bodyPr vert="horz" lIns="92867" tIns="46433" rIns="92867" bIns="46433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90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FB1749C4-F97F-4008-AA1B-A52242A4611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314173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9" y="1"/>
            <a:ext cx="3026517" cy="464027"/>
          </a:xfrm>
          <a:prstGeom prst="rect">
            <a:avLst/>
          </a:prstGeom>
        </p:spPr>
        <p:txBody>
          <a:bodyPr vert="horz" lIns="92867" tIns="46433" rIns="92867" bIns="46433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56906" y="1"/>
            <a:ext cx="3026517" cy="464027"/>
          </a:xfrm>
          <a:prstGeom prst="rect">
            <a:avLst/>
          </a:prstGeom>
        </p:spPr>
        <p:txBody>
          <a:bodyPr vert="horz" lIns="92867" tIns="46433" rIns="92867" bIns="46433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11807134-B104-49C7-B6EC-5FA38F59B107}" type="datetimeFigureOut">
              <a:rPr lang="en-US"/>
              <a:pPr>
                <a:defRPr/>
              </a:pPr>
              <a:t>7/21/2017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71575" y="695325"/>
            <a:ext cx="4641850" cy="34813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867" tIns="46433" rIns="92867" bIns="46433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98185" y="4409054"/>
            <a:ext cx="5588633" cy="4177824"/>
          </a:xfrm>
          <a:prstGeom prst="rect">
            <a:avLst/>
          </a:prstGeom>
        </p:spPr>
        <p:txBody>
          <a:bodyPr vert="horz" lIns="92867" tIns="46433" rIns="92867" bIns="46433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9" y="8818090"/>
            <a:ext cx="3026517" cy="464027"/>
          </a:xfrm>
          <a:prstGeom prst="rect">
            <a:avLst/>
          </a:prstGeom>
        </p:spPr>
        <p:txBody>
          <a:bodyPr vert="horz" lIns="92867" tIns="46433" rIns="92867" bIns="46433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56906" y="8818090"/>
            <a:ext cx="3026517" cy="464027"/>
          </a:xfrm>
          <a:prstGeom prst="rect">
            <a:avLst/>
          </a:prstGeom>
        </p:spPr>
        <p:txBody>
          <a:bodyPr vert="horz" lIns="92867" tIns="46433" rIns="92867" bIns="46433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C4C029BC-D4BF-4161-BEA0-98D6718850F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54343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smtClean="0"/>
          </a:p>
        </p:txBody>
      </p:sp>
      <p:sp>
        <p:nvSpPr>
          <p:cNvPr id="1741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39693" indent="-284497">
              <a:defRPr>
                <a:solidFill>
                  <a:schemeClr val="tx1"/>
                </a:solidFill>
                <a:latin typeface="Arial" charset="0"/>
              </a:defRPr>
            </a:lvl2pPr>
            <a:lvl3pPr marL="1137990" indent="-227598">
              <a:defRPr>
                <a:solidFill>
                  <a:schemeClr val="tx1"/>
                </a:solidFill>
                <a:latin typeface="Arial" charset="0"/>
              </a:defRPr>
            </a:lvl3pPr>
            <a:lvl4pPr marL="1593186" indent="-227598">
              <a:defRPr>
                <a:solidFill>
                  <a:schemeClr val="tx1"/>
                </a:solidFill>
                <a:latin typeface="Arial" charset="0"/>
              </a:defRPr>
            </a:lvl4pPr>
            <a:lvl5pPr marL="2048380" indent="-227598">
              <a:defRPr>
                <a:solidFill>
                  <a:schemeClr val="tx1"/>
                </a:solidFill>
                <a:latin typeface="Arial" charset="0"/>
              </a:defRPr>
            </a:lvl5pPr>
            <a:lvl6pPr marL="2503575" indent="-22759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58772" indent="-22759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13966" indent="-22759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69163" indent="-22759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E82DE7E2-C284-4F53-AFFA-E2155C0C1852}" type="slidenum">
              <a:rPr lang="en-US">
                <a:latin typeface="Calibri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6</a:t>
            </a:fld>
            <a:endParaRPr lang="en-US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6382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smtClean="0"/>
          </a:p>
        </p:txBody>
      </p:sp>
      <p:sp>
        <p:nvSpPr>
          <p:cNvPr id="1741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39693" indent="-284497">
              <a:defRPr>
                <a:solidFill>
                  <a:schemeClr val="tx1"/>
                </a:solidFill>
                <a:latin typeface="Arial" charset="0"/>
              </a:defRPr>
            </a:lvl2pPr>
            <a:lvl3pPr marL="1137990" indent="-227598">
              <a:defRPr>
                <a:solidFill>
                  <a:schemeClr val="tx1"/>
                </a:solidFill>
                <a:latin typeface="Arial" charset="0"/>
              </a:defRPr>
            </a:lvl3pPr>
            <a:lvl4pPr marL="1593186" indent="-227598">
              <a:defRPr>
                <a:solidFill>
                  <a:schemeClr val="tx1"/>
                </a:solidFill>
                <a:latin typeface="Arial" charset="0"/>
              </a:defRPr>
            </a:lvl4pPr>
            <a:lvl5pPr marL="2048380" indent="-227598">
              <a:defRPr>
                <a:solidFill>
                  <a:schemeClr val="tx1"/>
                </a:solidFill>
                <a:latin typeface="Arial" charset="0"/>
              </a:defRPr>
            </a:lvl5pPr>
            <a:lvl6pPr marL="2503575" indent="-22759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58772" indent="-22759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13966" indent="-22759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69163" indent="-22759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E82DE7E2-C284-4F53-AFFA-E2155C0C1852}" type="slidenum">
              <a:rPr lang="en-US">
                <a:latin typeface="Calibri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8</a:t>
            </a:fld>
            <a:endParaRPr lang="en-US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71598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4C029BC-D4BF-4161-BEA0-98D6718850FD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497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jpe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7"/>
          <p:cNvSpPr/>
          <p:nvPr userDrawn="1"/>
        </p:nvSpPr>
        <p:spPr>
          <a:xfrm>
            <a:off x="7086600" y="0"/>
            <a:ext cx="2057400" cy="6324600"/>
          </a:xfrm>
          <a:prstGeom prst="rect">
            <a:avLst/>
          </a:prstGeom>
          <a:gradFill>
            <a:gsLst>
              <a:gs pos="0">
                <a:schemeClr val="tx1">
                  <a:alpha val="32000"/>
                </a:schemeClr>
              </a:gs>
              <a:gs pos="59000">
                <a:schemeClr val="tx1">
                  <a:alpha val="41000"/>
                </a:schemeClr>
              </a:gs>
              <a:gs pos="100000">
                <a:schemeClr val="tx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5" name="Picture 6" descr="information_full page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invGray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14"/>
          <p:cNvSpPr/>
          <p:nvPr userDrawn="1"/>
        </p:nvSpPr>
        <p:spPr bwMode="invGray">
          <a:xfrm>
            <a:off x="7400925" y="0"/>
            <a:ext cx="1743075" cy="6858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Rectangle 19"/>
          <p:cNvSpPr/>
          <p:nvPr userDrawn="1"/>
        </p:nvSpPr>
        <p:spPr bwMode="invGray">
          <a:xfrm>
            <a:off x="554038" y="2427288"/>
            <a:ext cx="5943600" cy="16002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3000"/>
                </a:schemeClr>
              </a:gs>
              <a:gs pos="13000">
                <a:schemeClr val="tx1">
                  <a:alpha val="35000"/>
                </a:schemeClr>
              </a:gs>
              <a:gs pos="43000">
                <a:schemeClr val="tx1">
                  <a:alpha val="89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TextBox 8"/>
          <p:cNvSpPr txBox="1"/>
          <p:nvPr userDrawn="1"/>
        </p:nvSpPr>
        <p:spPr>
          <a:xfrm>
            <a:off x="0" y="6400800"/>
            <a:ext cx="3200400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C9FFCE"/>
                </a:solidFill>
                <a:latin typeface="+mn-lt"/>
              </a:rPr>
              <a:t>National Science Foundation</a:t>
            </a:r>
            <a:r>
              <a:rPr lang="en-US" sz="1000">
                <a:solidFill>
                  <a:srgbClr val="0DFF7A"/>
                </a:solidFill>
                <a:latin typeface="+mn-lt"/>
              </a:rPr>
              <a:t/>
            </a:r>
            <a:br>
              <a:rPr lang="en-US" sz="1000">
                <a:solidFill>
                  <a:srgbClr val="0DFF7A"/>
                </a:solidFill>
                <a:latin typeface="+mn-lt"/>
              </a:rPr>
            </a:br>
            <a:r>
              <a:rPr lang="en-US" sz="1000">
                <a:solidFill>
                  <a:srgbClr val="E1F2FF"/>
                </a:solidFill>
                <a:latin typeface="+mn-lt"/>
              </a:rPr>
              <a:t>Science  &amp; Technology Centers Program</a:t>
            </a:r>
            <a:endParaRPr lang="en-US" sz="1050">
              <a:solidFill>
                <a:srgbClr val="E1F2FF"/>
              </a:solidFill>
              <a:latin typeface="+mn-lt"/>
            </a:endParaRPr>
          </a:p>
        </p:txBody>
      </p:sp>
      <p:sp>
        <p:nvSpPr>
          <p:cNvPr id="9" name="TextBox 16"/>
          <p:cNvSpPr txBox="1"/>
          <p:nvPr userDrawn="1"/>
        </p:nvSpPr>
        <p:spPr>
          <a:xfrm>
            <a:off x="7086600" y="1639888"/>
            <a:ext cx="1905000" cy="45243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algn="r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>
                <a:latin typeface="+mn-lt"/>
              </a:rPr>
              <a:t>Bryn Mawr</a:t>
            </a:r>
          </a:p>
          <a:p>
            <a:pPr algn="r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>
                <a:latin typeface="+mn-lt"/>
              </a:rPr>
              <a:t>Howard</a:t>
            </a:r>
          </a:p>
          <a:p>
            <a:pPr algn="r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>
                <a:latin typeface="+mn-lt"/>
              </a:rPr>
              <a:t>MIT</a:t>
            </a:r>
          </a:p>
          <a:p>
            <a:pPr algn="r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>
                <a:latin typeface="+mn-lt"/>
              </a:rPr>
              <a:t>Princeton</a:t>
            </a:r>
          </a:p>
          <a:p>
            <a:pPr algn="r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>
                <a:latin typeface="+mn-lt"/>
              </a:rPr>
              <a:t>Purdue</a:t>
            </a:r>
          </a:p>
          <a:p>
            <a:pPr algn="r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>
                <a:latin typeface="+mn-lt"/>
              </a:rPr>
              <a:t>Stanford</a:t>
            </a:r>
          </a:p>
          <a:p>
            <a:pPr algn="r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>
                <a:latin typeface="+mn-lt"/>
              </a:rPr>
              <a:t>UC Berkeley</a:t>
            </a:r>
          </a:p>
          <a:p>
            <a:pPr algn="r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>
                <a:latin typeface="+mn-lt"/>
              </a:rPr>
              <a:t>UC San Diego</a:t>
            </a:r>
          </a:p>
          <a:p>
            <a:pPr algn="r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>
                <a:latin typeface="+mn-lt"/>
              </a:rPr>
              <a:t>UIUC</a:t>
            </a:r>
            <a:endParaRPr lang="en-US">
              <a:latin typeface="+mn-lt"/>
            </a:endParaRPr>
          </a:p>
        </p:txBody>
      </p:sp>
      <p:pic>
        <p:nvPicPr>
          <p:cNvPr id="10" name="Picture 28" descr="Sci-Info-Mark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6988" y="293688"/>
            <a:ext cx="1208087" cy="106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5" descr="claude shannon.bmp"/>
          <p:cNvPicPr>
            <a:picLocks noChangeAspect="1"/>
          </p:cNvPicPr>
          <p:nvPr userDrawn="1"/>
        </p:nvPicPr>
        <p:blipFill>
          <a:blip r:embed="rId4" cstate="print">
            <a:lum bright="2000" contrast="5000"/>
          </a:blip>
          <a:stretch>
            <a:fillRect/>
          </a:stretch>
        </p:blipFill>
        <p:spPr>
          <a:xfrm>
            <a:off x="2745960" y="3951248"/>
            <a:ext cx="1639285" cy="20574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6350" stA="50000" endA="300" endPos="55000" dir="5400000" sy="-100000" algn="bl" rotWithShape="0"/>
          </a:effectLst>
          <a:scene3d>
            <a:camera prst="orthographicFront"/>
            <a:lightRig rig="threePt" dir="t"/>
          </a:scene3d>
          <a:sp3d extrusionH="114300" contourW="38100">
            <a:bevelT w="165100" prst="coolSlant"/>
            <a:bevelB/>
            <a:extrusionClr>
              <a:schemeClr val="tx2">
                <a:lumMod val="75000"/>
              </a:schemeClr>
            </a:extrusionClr>
          </a:sp3d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 bwMode="gray">
          <a:xfrm>
            <a:off x="0" y="925551"/>
            <a:ext cx="6991815" cy="1524000"/>
          </a:xfrm>
          <a:gradFill>
            <a:gsLst>
              <a:gs pos="0">
                <a:schemeClr val="tx1">
                  <a:alpha val="20000"/>
                </a:schemeClr>
              </a:gs>
              <a:gs pos="8000">
                <a:schemeClr val="tx1">
                  <a:alpha val="95000"/>
                </a:schemeClr>
              </a:gs>
              <a:gs pos="23000">
                <a:schemeClr val="tx2">
                  <a:lumMod val="50000"/>
                </a:schemeClr>
              </a:gs>
              <a:gs pos="50000">
                <a:srgbClr val="00CC5C"/>
              </a:gs>
              <a:gs pos="75000">
                <a:schemeClr val="tx2">
                  <a:lumMod val="50000"/>
                </a:schemeClr>
              </a:gs>
              <a:gs pos="92000">
                <a:schemeClr val="tx1">
                  <a:alpha val="95000"/>
                </a:schemeClr>
              </a:gs>
              <a:gs pos="100000">
                <a:schemeClr val="tx1">
                  <a:alpha val="20000"/>
                </a:schemeClr>
              </a:gs>
            </a:gsLst>
            <a:lin ang="0" scaled="1"/>
          </a:gradFill>
        </p:spPr>
        <p:txBody>
          <a:bodyPr/>
          <a:lstStyle>
            <a:lvl1pPr>
              <a:defRPr sz="4400" b="1">
                <a:solidFill>
                  <a:schemeClr val="bg1"/>
                </a:solidFill>
                <a:effectLst>
                  <a:innerShdw blurRad="63500" dist="50800" dir="18900000">
                    <a:prstClr val="black"/>
                  </a:innerShdw>
                </a:effectLst>
                <a:latin typeface="Continuum Medium" pitchFamily="2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invGray">
          <a:xfrm>
            <a:off x="38100" y="2438400"/>
            <a:ext cx="6976017" cy="914400"/>
          </a:xfrm>
          <a:noFill/>
          <a:ln>
            <a:noFill/>
          </a:ln>
        </p:spPr>
        <p:txBody>
          <a:bodyPr>
            <a:noAutofit/>
          </a:bodyPr>
          <a:lstStyle>
            <a:lvl1pPr marL="0" indent="0" algn="ctr">
              <a:buNone/>
              <a:defRPr sz="2800" b="0" baseline="0">
                <a:solidFill>
                  <a:srgbClr val="A3D8FF"/>
                </a:solidFill>
                <a:effectLst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10"/>
          </p:nvPr>
        </p:nvSpPr>
        <p:spPr>
          <a:xfrm>
            <a:off x="4038600" y="6400800"/>
            <a:ext cx="762000" cy="365125"/>
          </a:xfrm>
        </p:spPr>
        <p:txBody>
          <a:bodyPr/>
          <a:lstStyle>
            <a:lvl1pPr>
              <a:defRPr smtClean="0">
                <a:solidFill>
                  <a:srgbClr val="00B050"/>
                </a:solidFill>
              </a:defRPr>
            </a:lvl1pPr>
          </a:lstStyle>
          <a:p>
            <a:pPr>
              <a:defRPr/>
            </a:pPr>
            <a:fld id="{E2EB109D-6E25-45E7-B91E-5C2355AD9E49}" type="datetime1">
              <a:rPr lang="en-US"/>
              <a:pPr>
                <a:defRPr/>
              </a:pPr>
              <a:t>7/21/2017</a:t>
            </a:fld>
            <a:endParaRPr lang="en-US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6200" y="6400800"/>
            <a:ext cx="3886200" cy="365125"/>
          </a:xfrm>
        </p:spPr>
        <p:txBody>
          <a:bodyPr/>
          <a:lstStyle>
            <a:lvl1pPr>
              <a:defRPr>
                <a:solidFill>
                  <a:srgbClr val="F7FFF8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76800" y="6400800"/>
            <a:ext cx="609600" cy="365125"/>
          </a:xfrm>
        </p:spPr>
        <p:txBody>
          <a:bodyPr/>
          <a:lstStyle>
            <a:lvl1pPr>
              <a:defRPr smtClean="0">
                <a:solidFill>
                  <a:srgbClr val="00B050"/>
                </a:solidFill>
              </a:defRPr>
            </a:lvl1pPr>
          </a:lstStyle>
          <a:p>
            <a:pPr>
              <a:defRPr/>
            </a:pPr>
            <a:fld id="{24A8CAD7-6CDF-4384-96C6-02421D70040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6020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A9D47E-B22A-45FC-B5AE-071BB91A3C0A}" type="datetime1">
              <a:rPr lang="en-US"/>
              <a:pPr>
                <a:defRPr/>
              </a:pPr>
              <a:t>7/21/2017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1A7567C-0CA0-47CE-88E0-A378D583B8B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2334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2" descr="information_verticalstripe2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471"/>
          <a:stretch>
            <a:fillRect/>
          </a:stretch>
        </p:blipFill>
        <p:spPr bwMode="auto">
          <a:xfrm>
            <a:off x="0" y="0"/>
            <a:ext cx="9144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0"/>
            <a:ext cx="2057400" cy="5211763"/>
          </a:xfrm>
        </p:spPr>
        <p:txBody>
          <a:bodyPr vert="eaVert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0"/>
            <a:ext cx="6019800" cy="521176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2F3CE04-C110-40C9-84D0-255A846FC26E}" type="datetime1">
              <a:rPr lang="en-US"/>
              <a:pPr>
                <a:defRPr/>
              </a:pPr>
              <a:t>7/21/2017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5C96DBD-046A-4EB8-B7C3-92AF087659B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8753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information_full page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 bwMode="invGray"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0" name="Rectangle 19"/>
          <p:cNvSpPr/>
          <p:nvPr userDrawn="1"/>
        </p:nvSpPr>
        <p:spPr bwMode="invGray">
          <a:xfrm>
            <a:off x="-1" y="-1"/>
            <a:ext cx="9144001" cy="4784652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3000"/>
                </a:schemeClr>
              </a:gs>
              <a:gs pos="13000">
                <a:schemeClr val="tx1">
                  <a:alpha val="35000"/>
                </a:schemeClr>
              </a:gs>
              <a:gs pos="43000">
                <a:schemeClr val="tx1">
                  <a:alpha val="89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15" name="Rectangle 14"/>
          <p:cNvSpPr/>
          <p:nvPr userDrawn="1"/>
        </p:nvSpPr>
        <p:spPr bwMode="white">
          <a:xfrm>
            <a:off x="7666075" y="0"/>
            <a:ext cx="1477925" cy="6857999"/>
          </a:xfrm>
          <a:prstGeom prst="rect">
            <a:avLst/>
          </a:prstGeom>
          <a:gradFill>
            <a:gsLst>
              <a:gs pos="0">
                <a:schemeClr val="tx1"/>
              </a:gs>
              <a:gs pos="41000">
                <a:srgbClr val="A7E3C6">
                  <a:alpha val="79000"/>
                </a:srgbClr>
              </a:gs>
              <a:gs pos="75000">
                <a:srgbClr val="A7E3C6">
                  <a:alpha val="79000"/>
                </a:srgbClr>
              </a:gs>
              <a:gs pos="100000">
                <a:schemeClr val="tx1">
                  <a:alpha val="3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invGray">
          <a:xfrm>
            <a:off x="16834" y="2225740"/>
            <a:ext cx="7638607" cy="914400"/>
          </a:xfrm>
          <a:noFill/>
          <a:ln>
            <a:noFill/>
          </a:ln>
        </p:spPr>
        <p:txBody>
          <a:bodyPr>
            <a:noAutofit/>
          </a:bodyPr>
          <a:lstStyle>
            <a:lvl1pPr marL="0" indent="0" algn="ctr">
              <a:buNone/>
              <a:defRPr sz="2800" b="0" baseline="0">
                <a:solidFill>
                  <a:srgbClr val="F7FFF8"/>
                </a:solidFill>
                <a:effectLst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Presenter Name (s) or Section Title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17" name="TextBox 16"/>
          <p:cNvSpPr txBox="1"/>
          <p:nvPr userDrawn="1"/>
        </p:nvSpPr>
        <p:spPr>
          <a:xfrm>
            <a:off x="7644809" y="2402980"/>
            <a:ext cx="1378690" cy="396005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1000"/>
              </a:spcAft>
            </a:pPr>
            <a:r>
              <a:rPr lang="en-US" sz="1400" b="1" dirty="0" smtClean="0">
                <a:solidFill>
                  <a:prstClr val="black"/>
                </a:solidFill>
                <a:latin typeface="Arial"/>
              </a:rPr>
              <a:t>Bryn </a:t>
            </a:r>
            <a:r>
              <a:rPr lang="en-US" sz="1400" b="1" dirty="0" err="1">
                <a:solidFill>
                  <a:prstClr val="black"/>
                </a:solidFill>
                <a:latin typeface="Arial"/>
              </a:rPr>
              <a:t>Mawr</a:t>
            </a:r>
            <a:endParaRPr lang="en-US" sz="1400" b="1" dirty="0">
              <a:solidFill>
                <a:prstClr val="black"/>
              </a:solidFill>
              <a:latin typeface="Arial"/>
            </a:endParaRPr>
          </a:p>
          <a:p>
            <a:pPr algn="r" fontAlgn="auto">
              <a:spcBef>
                <a:spcPts val="0"/>
              </a:spcBef>
              <a:spcAft>
                <a:spcPts val="1000"/>
              </a:spcAft>
            </a:pPr>
            <a:r>
              <a:rPr lang="en-US" sz="1400" b="1" dirty="0" smtClean="0">
                <a:solidFill>
                  <a:prstClr val="black"/>
                </a:solidFill>
                <a:latin typeface="Arial"/>
              </a:rPr>
              <a:t>Howard</a:t>
            </a:r>
            <a:endParaRPr lang="en-US" sz="1400" b="1" dirty="0">
              <a:solidFill>
                <a:prstClr val="black"/>
              </a:solidFill>
              <a:latin typeface="Arial"/>
            </a:endParaRPr>
          </a:p>
          <a:p>
            <a:pPr algn="r" fontAlgn="auto">
              <a:spcBef>
                <a:spcPts val="0"/>
              </a:spcBef>
              <a:spcAft>
                <a:spcPts val="1000"/>
              </a:spcAft>
            </a:pPr>
            <a:r>
              <a:rPr lang="en-US" sz="1400" b="1" dirty="0">
                <a:solidFill>
                  <a:prstClr val="black"/>
                </a:solidFill>
                <a:latin typeface="Arial"/>
              </a:rPr>
              <a:t>MIT</a:t>
            </a:r>
          </a:p>
          <a:p>
            <a:pPr algn="r" fontAlgn="auto">
              <a:spcBef>
                <a:spcPts val="0"/>
              </a:spcBef>
              <a:spcAft>
                <a:spcPts val="1000"/>
              </a:spcAft>
            </a:pPr>
            <a:r>
              <a:rPr lang="en-US" sz="1400" b="1" dirty="0">
                <a:solidFill>
                  <a:prstClr val="black"/>
                </a:solidFill>
                <a:latin typeface="Arial"/>
              </a:rPr>
              <a:t>Princeton</a:t>
            </a:r>
          </a:p>
          <a:p>
            <a:pPr algn="r" fontAlgn="auto">
              <a:spcBef>
                <a:spcPts val="0"/>
              </a:spcBef>
              <a:spcAft>
                <a:spcPts val="1000"/>
              </a:spcAft>
            </a:pPr>
            <a:r>
              <a:rPr lang="en-US" sz="1400" b="1" dirty="0" smtClean="0">
                <a:solidFill>
                  <a:prstClr val="black"/>
                </a:solidFill>
                <a:latin typeface="Arial"/>
              </a:rPr>
              <a:t>Purdue</a:t>
            </a:r>
          </a:p>
          <a:p>
            <a:pPr algn="r" fontAlgn="auto">
              <a:spcBef>
                <a:spcPts val="0"/>
              </a:spcBef>
              <a:spcAft>
                <a:spcPts val="1000"/>
              </a:spcAft>
            </a:pPr>
            <a:r>
              <a:rPr lang="en-US" sz="1400" b="1" dirty="0" smtClean="0">
                <a:solidFill>
                  <a:prstClr val="black"/>
                </a:solidFill>
                <a:latin typeface="Arial"/>
              </a:rPr>
              <a:t>Stanford</a:t>
            </a:r>
          </a:p>
          <a:p>
            <a:pPr algn="r" fontAlgn="auto">
              <a:spcBef>
                <a:spcPts val="0"/>
              </a:spcBef>
              <a:spcAft>
                <a:spcPts val="1000"/>
              </a:spcAft>
            </a:pPr>
            <a:r>
              <a:rPr lang="en-US" sz="1400" b="1" dirty="0" smtClean="0">
                <a:solidFill>
                  <a:prstClr val="black"/>
                </a:solidFill>
                <a:latin typeface="Arial"/>
              </a:rPr>
              <a:t>Texas A&amp;M</a:t>
            </a:r>
            <a:endParaRPr lang="en-US" sz="1400" b="1" dirty="0">
              <a:solidFill>
                <a:prstClr val="black"/>
              </a:solidFill>
              <a:latin typeface="Arial"/>
            </a:endParaRPr>
          </a:p>
          <a:p>
            <a:pPr algn="r" fontAlgn="auto">
              <a:spcBef>
                <a:spcPts val="0"/>
              </a:spcBef>
              <a:spcAft>
                <a:spcPts val="1000"/>
              </a:spcAft>
            </a:pPr>
            <a:r>
              <a:rPr lang="en-US" sz="1400" b="1" dirty="0">
                <a:solidFill>
                  <a:prstClr val="black"/>
                </a:solidFill>
                <a:latin typeface="Arial"/>
              </a:rPr>
              <a:t>UC Berkeley</a:t>
            </a:r>
          </a:p>
          <a:p>
            <a:pPr algn="r" fontAlgn="auto">
              <a:spcBef>
                <a:spcPts val="0"/>
              </a:spcBef>
              <a:spcAft>
                <a:spcPts val="1000"/>
              </a:spcAft>
            </a:pPr>
            <a:r>
              <a:rPr lang="en-US" sz="1400" b="1" dirty="0">
                <a:solidFill>
                  <a:prstClr val="black"/>
                </a:solidFill>
                <a:latin typeface="Arial"/>
              </a:rPr>
              <a:t>UC San Diego</a:t>
            </a:r>
          </a:p>
          <a:p>
            <a:pPr algn="r" fontAlgn="auto">
              <a:spcBef>
                <a:spcPts val="0"/>
              </a:spcBef>
              <a:spcAft>
                <a:spcPts val="1000"/>
              </a:spcAft>
            </a:pPr>
            <a:r>
              <a:rPr lang="en-US" sz="1400" b="1" dirty="0" smtClean="0">
                <a:solidFill>
                  <a:prstClr val="black"/>
                </a:solidFill>
                <a:latin typeface="Arial"/>
              </a:rPr>
              <a:t>UIUC</a:t>
            </a:r>
          </a:p>
          <a:p>
            <a:pPr algn="r" fontAlgn="auto">
              <a:spcBef>
                <a:spcPts val="0"/>
              </a:spcBef>
              <a:spcAft>
                <a:spcPts val="1000"/>
              </a:spcAft>
            </a:pPr>
            <a:r>
              <a:rPr lang="en-US" sz="1400" b="1" dirty="0" smtClean="0">
                <a:solidFill>
                  <a:prstClr val="black"/>
                </a:solidFill>
                <a:latin typeface="Arial"/>
              </a:rPr>
              <a:t>University of Hawaii</a:t>
            </a:r>
            <a:endParaRPr lang="en-US" b="1" dirty="0">
              <a:solidFill>
                <a:prstClr val="black"/>
              </a:solidFill>
              <a:latin typeface="Arial"/>
            </a:endParaRPr>
          </a:p>
        </p:txBody>
      </p:sp>
      <p:sp>
        <p:nvSpPr>
          <p:cNvPr id="21" name="Slide Number Placeholder 20"/>
          <p:cNvSpPr>
            <a:spLocks noGrp="1"/>
          </p:cNvSpPr>
          <p:nvPr>
            <p:ph type="sldNum" sz="quarter" idx="11"/>
          </p:nvPr>
        </p:nvSpPr>
        <p:spPr>
          <a:xfrm>
            <a:off x="8422761" y="6407811"/>
            <a:ext cx="609600" cy="365125"/>
          </a:xfrm>
        </p:spPr>
        <p:txBody>
          <a:bodyPr/>
          <a:lstStyle>
            <a:lvl1pPr>
              <a:defRPr>
                <a:solidFill>
                  <a:srgbClr val="B9E9D2"/>
                </a:solidFill>
              </a:defRPr>
            </a:lvl1pPr>
          </a:lstStyle>
          <a:p>
            <a:fld id="{1D3FCF37-E2E3-430E-B302-F9D7392DFB2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2"/>
          </p:nvPr>
        </p:nvSpPr>
        <p:spPr>
          <a:xfrm>
            <a:off x="-1" y="6485895"/>
            <a:ext cx="4784651" cy="365125"/>
          </a:xfrm>
        </p:spPr>
        <p:txBody>
          <a:bodyPr/>
          <a:lstStyle>
            <a:lvl1pPr>
              <a:defRPr sz="900"/>
            </a:lvl1pPr>
          </a:lstStyle>
          <a:p>
            <a:endParaRPr lang="en-US" dirty="0" smtClean="0">
              <a:solidFill>
                <a:srgbClr val="C9FFCE"/>
              </a:solidFill>
            </a:endParaRPr>
          </a:p>
          <a:p>
            <a:r>
              <a:rPr lang="en-US" dirty="0" smtClean="0">
                <a:solidFill>
                  <a:srgbClr val="C9FFCE"/>
                </a:solidFill>
              </a:rPr>
              <a:t>National Science Foundation/</a:t>
            </a:r>
            <a:r>
              <a:rPr lang="en-US" dirty="0" smtClean="0">
                <a:solidFill>
                  <a:srgbClr val="E1F2FF"/>
                </a:solidFill>
              </a:rPr>
              <a:t>Science  &amp; Technology Centers Program/</a:t>
            </a:r>
            <a:r>
              <a:rPr lang="en-US" dirty="0" smtClean="0">
                <a:solidFill>
                  <a:srgbClr val="B9E9D2"/>
                </a:solidFill>
              </a:rPr>
              <a:t>December 2011</a:t>
            </a:r>
            <a:endParaRPr lang="en-US" sz="1000" dirty="0" smtClean="0">
              <a:solidFill>
                <a:srgbClr val="B9E9D2"/>
              </a:solidFill>
            </a:endParaRPr>
          </a:p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23" name="Rectangle 22"/>
          <p:cNvSpPr/>
          <p:nvPr userDrawn="1"/>
        </p:nvSpPr>
        <p:spPr bwMode="invGray">
          <a:xfrm>
            <a:off x="0" y="478398"/>
            <a:ext cx="9144000" cy="1562986"/>
          </a:xfrm>
          <a:prstGeom prst="rect">
            <a:avLst/>
          </a:prstGeom>
          <a:gradFill>
            <a:gsLst>
              <a:gs pos="0">
                <a:schemeClr val="tx1">
                  <a:alpha val="20000"/>
                </a:schemeClr>
              </a:gs>
              <a:gs pos="8000">
                <a:schemeClr val="tx1">
                  <a:alpha val="95000"/>
                </a:schemeClr>
              </a:gs>
              <a:gs pos="23000">
                <a:schemeClr val="tx2">
                  <a:lumMod val="50000"/>
                </a:schemeClr>
              </a:gs>
              <a:gs pos="50000">
                <a:srgbClr val="00CC5C"/>
              </a:gs>
              <a:gs pos="75000">
                <a:schemeClr val="tx2">
                  <a:lumMod val="50000"/>
                </a:schemeClr>
              </a:gs>
              <a:gs pos="92000">
                <a:schemeClr val="tx1">
                  <a:alpha val="95000"/>
                </a:schemeClr>
              </a:gs>
              <a:gs pos="100000">
                <a:schemeClr val="tx1">
                  <a:alpha val="2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0" y="478965"/>
            <a:ext cx="9144000" cy="1524000"/>
          </a:xfrm>
          <a:noFill/>
        </p:spPr>
        <p:txBody>
          <a:bodyPr>
            <a:normAutofit/>
          </a:bodyPr>
          <a:lstStyle>
            <a:lvl1pPr>
              <a:defRPr sz="4400" b="1">
                <a:solidFill>
                  <a:schemeClr val="bg1"/>
                </a:solidFill>
                <a:effectLst>
                  <a:innerShdw blurRad="63500" dist="50800" dir="18900000">
                    <a:prstClr val="black"/>
                  </a:innerShdw>
                </a:effectLst>
                <a:latin typeface="Continuum Medium" pitchFamily="2" charset="0"/>
              </a:defRPr>
            </a:lvl1pPr>
          </a:lstStyle>
          <a:p>
            <a:r>
              <a:rPr lang="en-US" dirty="0" smtClean="0"/>
              <a:t>TITLE</a:t>
            </a:r>
            <a:endParaRPr lang="en-US" dirty="0"/>
          </a:p>
        </p:txBody>
      </p:sp>
      <p:pic>
        <p:nvPicPr>
          <p:cNvPr id="29" name="Picture 28" descr="Sci-Info-Mark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176631" y="634596"/>
            <a:ext cx="1373512" cy="120483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Picture 15" descr="claude shannon.bmp"/>
          <p:cNvPicPr>
            <a:picLocks noChangeAspect="1"/>
          </p:cNvPicPr>
          <p:nvPr userDrawn="1"/>
        </p:nvPicPr>
        <p:blipFill>
          <a:blip r:embed="rId4" cstate="print">
            <a:lum bright="2000" contrast="5000"/>
          </a:blip>
          <a:stretch>
            <a:fillRect/>
          </a:stretch>
        </p:blipFill>
        <p:spPr>
          <a:xfrm>
            <a:off x="7849589" y="542841"/>
            <a:ext cx="1092392" cy="137101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6085916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B050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351" y="1687551"/>
            <a:ext cx="8229600" cy="42211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7F316-1E13-46C3-9EB4-6931A8E029C4}" type="datetime1">
              <a:rPr lang="en-US" smtClean="0">
                <a:solidFill>
                  <a:prstClr val="black"/>
                </a:solidFill>
              </a:rPr>
              <a:pPr/>
              <a:t>7/21/2017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FCF37-E2E3-430E-B302-F9D7392DFB2D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41781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>
            <a:normAutofit/>
          </a:bodyPr>
          <a:lstStyle>
            <a:lvl1pPr algn="l">
              <a:defRPr sz="36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B3F2D-2DEA-44AB-9ACB-A987A30BC346}" type="datetime1">
              <a:rPr lang="en-US" smtClean="0">
                <a:solidFill>
                  <a:prstClr val="black"/>
                </a:solidFill>
              </a:rPr>
              <a:pPr/>
              <a:t>7/21/2017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FCF37-E2E3-430E-B302-F9D7392DFB2D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633922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2CD50-B9D1-43DF-BE04-3244DA1E0E64}" type="datetime1">
              <a:rPr lang="en-US" smtClean="0">
                <a:solidFill>
                  <a:prstClr val="black"/>
                </a:solidFill>
              </a:rPr>
              <a:pPr/>
              <a:t>7/21/2017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FCF37-E2E3-430E-B302-F9D7392DFB2D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411627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6C317-00C5-4C95-9FF3-A89768539299}" type="datetime1">
              <a:rPr lang="en-US" smtClean="0">
                <a:solidFill>
                  <a:prstClr val="black"/>
                </a:solidFill>
              </a:rPr>
              <a:pPr/>
              <a:t>7/21/2017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FCF37-E2E3-430E-B302-F9D7392DFB2D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53860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5B1A5-93BF-4AD7-B312-EA39A32691A2}" type="datetime1">
              <a:rPr lang="en-US" smtClean="0">
                <a:solidFill>
                  <a:prstClr val="black"/>
                </a:solidFill>
              </a:rPr>
              <a:pPr/>
              <a:t>7/21/2017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FCF37-E2E3-430E-B302-F9D7392DFB2D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507154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1BACF-0EC7-479C-8FE7-300AECC97CBA}" type="datetime1">
              <a:rPr lang="en-US" smtClean="0">
                <a:solidFill>
                  <a:prstClr val="black"/>
                </a:solidFill>
              </a:rPr>
              <a:pPr/>
              <a:t>7/21/2017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FCF37-E2E3-430E-B302-F9D7392DFB2D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628101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B0006-F14E-4EF7-9634-8A5A7BA50C77}" type="datetime1">
              <a:rPr lang="en-US" smtClean="0">
                <a:solidFill>
                  <a:prstClr val="black"/>
                </a:solidFill>
              </a:rPr>
              <a:pPr/>
              <a:t>7/21/2017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FCF37-E2E3-430E-B302-F9D7392DFB2D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49933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B050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351" y="1687551"/>
            <a:ext cx="8229600" cy="42211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29EDF67-98F3-49C6-BBE3-C6055A3FCA6E}" type="datetime1">
              <a:rPr lang="en-US"/>
              <a:pPr>
                <a:defRPr/>
              </a:pPr>
              <a:t>7/21/2017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00417F-D8B2-4CCF-B626-8C25AD65705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6611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76801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990600"/>
            <a:ext cx="5486400" cy="38131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443539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3654-8212-401D-B8F6-836B9DB15213}" type="datetime1">
              <a:rPr lang="en-US" smtClean="0">
                <a:solidFill>
                  <a:prstClr val="black"/>
                </a:solidFill>
              </a:rPr>
              <a:pPr/>
              <a:t>7/21/2017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FCF37-E2E3-430E-B302-F9D7392DFB2D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313529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A8EE4-7720-4A86-953A-9EA53FA703D9}" type="datetime1">
              <a:rPr lang="en-US" smtClean="0">
                <a:solidFill>
                  <a:prstClr val="black"/>
                </a:solidFill>
              </a:rPr>
              <a:pPr/>
              <a:t>7/21/2017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FCF37-E2E3-430E-B302-F9D7392DFB2D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477971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0"/>
            <a:ext cx="2057400" cy="5211763"/>
          </a:xfrm>
        </p:spPr>
        <p:txBody>
          <a:bodyPr vert="eaVert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0"/>
            <a:ext cx="6019800" cy="521176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AA24B-FD62-42E7-99B7-B98E96DE832F}" type="datetime1">
              <a:rPr lang="en-US" smtClean="0">
                <a:solidFill>
                  <a:prstClr val="black"/>
                </a:solidFill>
              </a:rPr>
              <a:pPr/>
              <a:t>7/21/2017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FCF37-E2E3-430E-B302-F9D7392DFB2D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  <p:pic>
        <p:nvPicPr>
          <p:cNvPr id="13" name="Picture 12" descr="information_verticalstripe2.jpg"/>
          <p:cNvPicPr>
            <a:picLocks noChangeAspect="1"/>
          </p:cNvPicPr>
          <p:nvPr userDrawn="1"/>
        </p:nvPicPr>
        <p:blipFill>
          <a:blip r:embed="rId2" cstate="print"/>
          <a:srcRect r="26471"/>
          <a:stretch>
            <a:fillRect/>
          </a:stretch>
        </p:blipFill>
        <p:spPr>
          <a:xfrm rot="5400000">
            <a:off x="4191000" y="-4191000"/>
            <a:ext cx="762000" cy="9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5381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3600" b="1" cap="all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DEB26F-9710-4392-B454-D28A89907D32}" type="datetime1">
              <a:rPr lang="en-US"/>
              <a:pPr>
                <a:defRPr/>
              </a:pPr>
              <a:t>7/21/2017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4C06104-828C-4A13-93F6-C1F75B2618D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1014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0B6975-F512-40E4-91E0-D476B0184D0B}" type="datetime1">
              <a:rPr lang="en-US"/>
              <a:pPr>
                <a:defRPr/>
              </a:pPr>
              <a:t>7/21/2017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0F1C00-E59F-42B1-A9A4-FFA71345ED0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0183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FD1B432-2C3B-4D8D-99E3-ABF1F62D8EA9}" type="datetime1">
              <a:rPr lang="en-US"/>
              <a:pPr>
                <a:defRPr/>
              </a:pPr>
              <a:t>7/21/2017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05F95D6-8A20-493B-941B-8C1923052B0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7748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839D31-BE56-4459-927C-AA74CC3F22F6}" type="datetime1">
              <a:rPr lang="en-US"/>
              <a:pPr>
                <a:defRPr/>
              </a:pPr>
              <a:t>7/21/2017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B7DF7C-889B-4DFA-A9E5-E3BCAEA7C2E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995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89271FB-4C0C-41B0-835E-274C287A3DF5}" type="datetime1">
              <a:rPr lang="en-US"/>
              <a:pPr>
                <a:defRPr/>
              </a:pPr>
              <a:t>7/21/2017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A35A37-7CC2-4DF3-98C4-D1D4F37B8E0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4400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401A46B-993F-41A8-BFBF-E64B7CAA34BE}" type="datetime1">
              <a:rPr lang="en-US"/>
              <a:pPr>
                <a:defRPr/>
              </a:pPr>
              <a:t>7/21/2017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5A67CC8-C2C3-4C28-9878-BE8B2065EBE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9203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76801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990600"/>
            <a:ext cx="5486400" cy="381317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443539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8643FC0-53C2-4625-9603-CC468E2BBE02}" type="datetime1">
              <a:rPr lang="en-US"/>
              <a:pPr>
                <a:defRPr/>
              </a:pPr>
              <a:t>7/21/2017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652CFA6-11CB-4523-9F9D-C43F2244C29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7705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6" descr="information_horizontalheader2.jpg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33" b="13333"/>
          <a:stretch>
            <a:fillRect/>
          </a:stretch>
        </p:blipFill>
        <p:spPr bwMode="invGray">
          <a:xfrm>
            <a:off x="134938" y="0"/>
            <a:ext cx="9009062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838200"/>
            <a:ext cx="8229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28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76400"/>
            <a:ext cx="8229600" cy="4221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638800" y="6400800"/>
            <a:ext cx="762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9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1DC28305-FE29-41B3-BF83-A0CD8261B2DF}" type="datetime1">
              <a:rPr lang="en-US"/>
              <a:pPr>
                <a:defRPr/>
              </a:pPr>
              <a:t>7/21/2017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8600" y="6400800"/>
            <a:ext cx="533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23275" y="6513513"/>
            <a:ext cx="609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9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C6E494FD-ACD8-4DD8-9EC7-A5E7EA6BEE4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6761163" y="6589713"/>
            <a:ext cx="2054225" cy="2159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>
                <a:latin typeface="+mn-lt"/>
              </a:rPr>
              <a:t>Science &amp; Technology Centers Program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52400" y="152400"/>
            <a:ext cx="4724400" cy="400110"/>
          </a:xfrm>
          <a:prstGeom prst="rect">
            <a:avLst/>
          </a:prstGeom>
          <a:gradFill>
            <a:gsLst>
              <a:gs pos="0">
                <a:srgbClr val="00B050">
                  <a:alpha val="0"/>
                </a:srgbClr>
              </a:gs>
              <a:gs pos="13000">
                <a:srgbClr val="00B050">
                  <a:alpha val="85000"/>
                </a:srgbClr>
              </a:gs>
              <a:gs pos="50000">
                <a:srgbClr val="00B050"/>
              </a:gs>
              <a:gs pos="85000">
                <a:srgbClr val="00B050">
                  <a:alpha val="85000"/>
                </a:srgbClr>
              </a:gs>
              <a:gs pos="100000">
                <a:srgbClr val="00B050">
                  <a:alpha val="0"/>
                </a:srgbClr>
              </a:gs>
            </a:gsLst>
            <a:lin ang="0" scaled="1"/>
          </a:gradFill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>
                <a:solidFill>
                  <a:srgbClr val="C1E4FF"/>
                </a:solidFill>
                <a:effectLst>
                  <a:innerShdw blurRad="63500" dist="50800" dir="18900000">
                    <a:srgbClr val="A7FFCF">
                      <a:alpha val="49804"/>
                    </a:srgbClr>
                  </a:innerShdw>
                </a:effectLst>
                <a:latin typeface="Continuum Medium" pitchFamily="2" charset="0"/>
              </a:rPr>
              <a:t>Center for Science of Informatio</a:t>
            </a:r>
            <a:r>
              <a:rPr lang="en-US" sz="2000" b="1">
                <a:solidFill>
                  <a:srgbClr val="C1E4FF"/>
                </a:solidFill>
                <a:effectLst>
                  <a:innerShdw blurRad="63500" dist="50800" dir="18900000">
                    <a:srgbClr val="00B050">
                      <a:alpha val="50000"/>
                    </a:srgbClr>
                  </a:innerShdw>
                </a:effectLst>
                <a:latin typeface="Continuum Medium" pitchFamily="2" charset="0"/>
              </a:rPr>
              <a:t>n</a:t>
            </a:r>
          </a:p>
        </p:txBody>
      </p:sp>
      <p:pic>
        <p:nvPicPr>
          <p:cNvPr id="1034" name="Picture 20" descr="VerticalSkinnyStripShort2.jpg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481" t="2740"/>
          <a:stretch>
            <a:fillRect/>
          </a:stretch>
        </p:blipFill>
        <p:spPr bwMode="auto">
          <a:xfrm>
            <a:off x="-4764" y="0"/>
            <a:ext cx="157164" cy="541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Rectangle 21"/>
          <p:cNvSpPr/>
          <p:nvPr/>
        </p:nvSpPr>
        <p:spPr>
          <a:xfrm flipH="1">
            <a:off x="-4764" y="5029200"/>
            <a:ext cx="157163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1" name="Rectangle 10"/>
          <p:cNvSpPr/>
          <p:nvPr/>
        </p:nvSpPr>
        <p:spPr bwMode="invGray">
          <a:xfrm>
            <a:off x="7426325" y="0"/>
            <a:ext cx="1717675" cy="838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0" name="Rectangle 19"/>
          <p:cNvSpPr/>
          <p:nvPr userDrawn="1"/>
        </p:nvSpPr>
        <p:spPr>
          <a:xfrm>
            <a:off x="7793038" y="0"/>
            <a:ext cx="1350962" cy="83978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1038" name="Picture 22" descr="Sci-Info-Mark.png"/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1800" y="58738"/>
            <a:ext cx="835025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59" r:id="rId2"/>
    <p:sldLayoutId id="2147483658" r:id="rId3"/>
    <p:sldLayoutId id="2147483657" r:id="rId4"/>
    <p:sldLayoutId id="2147483656" r:id="rId5"/>
    <p:sldLayoutId id="2147483655" r:id="rId6"/>
    <p:sldLayoutId id="2147483654" r:id="rId7"/>
    <p:sldLayoutId id="2147483653" r:id="rId8"/>
    <p:sldLayoutId id="2147483652" r:id="rId9"/>
    <p:sldLayoutId id="2147483651" r:id="rId10"/>
    <p:sldLayoutId id="2147483661" r:id="rId11"/>
  </p:sldLayoutIdLst>
  <p:hf hdr="0" ftr="0" dt="0"/>
  <p:txStyles>
    <p:titleStyle>
      <a:lvl1pPr algn="ctr" rtl="0" fontAlgn="base">
        <a:spcBef>
          <a:spcPct val="0"/>
        </a:spcBef>
        <a:spcAft>
          <a:spcPct val="0"/>
        </a:spcAft>
        <a:defRPr sz="4000" b="1" kern="1200">
          <a:solidFill>
            <a:srgbClr val="008A3E"/>
          </a:solidFill>
          <a:effectLst>
            <a:innerShdw blurRad="63500" dist="50800" dir="18900000">
              <a:prstClr val="black">
                <a:alpha val="50000"/>
              </a:prstClr>
            </a:innerShdw>
          </a:effectLst>
          <a:latin typeface="Continuum Medium" pitchFamily="2" charset="0"/>
          <a:ea typeface="+mj-ea"/>
          <a:cs typeface="Arial" pitchFamily="34" charset="0"/>
        </a:defRPr>
      </a:lvl1pPr>
      <a:lvl2pPr algn="ctr" rtl="0" fontAlgn="base">
        <a:spcBef>
          <a:spcPct val="0"/>
        </a:spcBef>
        <a:spcAft>
          <a:spcPct val="0"/>
        </a:spcAft>
        <a:defRPr sz="4000" b="1">
          <a:solidFill>
            <a:srgbClr val="008A3E"/>
          </a:solidFill>
          <a:latin typeface="Continuum Medium"/>
          <a:cs typeface="Arial" charset="0"/>
        </a:defRPr>
      </a:lvl2pPr>
      <a:lvl3pPr algn="ctr" rtl="0" fontAlgn="base">
        <a:spcBef>
          <a:spcPct val="0"/>
        </a:spcBef>
        <a:spcAft>
          <a:spcPct val="0"/>
        </a:spcAft>
        <a:defRPr sz="4000" b="1">
          <a:solidFill>
            <a:srgbClr val="008A3E"/>
          </a:solidFill>
          <a:latin typeface="Continuum Medium"/>
          <a:cs typeface="Arial" charset="0"/>
        </a:defRPr>
      </a:lvl3pPr>
      <a:lvl4pPr algn="ctr" rtl="0" fontAlgn="base">
        <a:spcBef>
          <a:spcPct val="0"/>
        </a:spcBef>
        <a:spcAft>
          <a:spcPct val="0"/>
        </a:spcAft>
        <a:defRPr sz="4000" b="1">
          <a:solidFill>
            <a:srgbClr val="008A3E"/>
          </a:solidFill>
          <a:latin typeface="Continuum Medium"/>
          <a:cs typeface="Arial" charset="0"/>
        </a:defRPr>
      </a:lvl4pPr>
      <a:lvl5pPr algn="ctr" rtl="0" fontAlgn="base">
        <a:spcBef>
          <a:spcPct val="0"/>
        </a:spcBef>
        <a:spcAft>
          <a:spcPct val="0"/>
        </a:spcAft>
        <a:defRPr sz="4000" b="1">
          <a:solidFill>
            <a:srgbClr val="008A3E"/>
          </a:solidFill>
          <a:latin typeface="Continuum Medium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000" b="1">
          <a:solidFill>
            <a:srgbClr val="008A3E"/>
          </a:solidFill>
          <a:latin typeface="Continuum Medium"/>
          <a:cs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000" b="1">
          <a:solidFill>
            <a:srgbClr val="008A3E"/>
          </a:solidFill>
          <a:latin typeface="Continuum Medium"/>
          <a:cs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000" b="1">
          <a:solidFill>
            <a:srgbClr val="008A3E"/>
          </a:solidFill>
          <a:latin typeface="Continuum Medium"/>
          <a:cs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000" b="1">
          <a:solidFill>
            <a:srgbClr val="008A3E"/>
          </a:solidFill>
          <a:latin typeface="Continuum Medium"/>
          <a:cs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rgbClr val="00B050"/>
        </a:buClr>
        <a:buFont typeface="Arial" charset="0"/>
        <a:buChar char="•"/>
        <a:defRPr sz="3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rgbClr val="007E39"/>
        </a:buClr>
        <a:buFont typeface="Arial" charset="0"/>
        <a:buChar char="•"/>
        <a:defRPr sz="2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information_horizontalheader2.jpg"/>
          <p:cNvPicPr>
            <a:picLocks noChangeAspect="1"/>
          </p:cNvPicPr>
          <p:nvPr/>
        </p:nvPicPr>
        <p:blipFill>
          <a:blip r:embed="rId13" cstate="print"/>
          <a:srcRect t="13333" b="13333"/>
          <a:stretch>
            <a:fillRect/>
          </a:stretch>
        </p:blipFill>
        <p:spPr bwMode="invGray">
          <a:xfrm>
            <a:off x="135129" y="0"/>
            <a:ext cx="9008871" cy="8382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838200"/>
            <a:ext cx="8229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8229600" cy="42211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638800" y="6400800"/>
            <a:ext cx="762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8600" y="6400800"/>
            <a:ext cx="533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22761" y="6514141"/>
            <a:ext cx="609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1D3FCF37-E2E3-430E-B302-F9D7392DFB2D}" type="slidenum">
              <a:rPr lang="en-US" smtClean="0">
                <a:solidFill>
                  <a:prstClr val="black"/>
                </a:solidFill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761040" y="6589391"/>
            <a:ext cx="20536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</a:pPr>
            <a:r>
              <a:rPr lang="en-US" sz="800" smtClean="0">
                <a:solidFill>
                  <a:prstClr val="black"/>
                </a:solidFill>
                <a:latin typeface="Arial"/>
              </a:rPr>
              <a:t>Science &amp; Technology Centers Program</a:t>
            </a:r>
            <a:endParaRPr lang="en-US" sz="800">
              <a:solidFill>
                <a:prstClr val="black"/>
              </a:solidFill>
              <a:latin typeface="Arial"/>
            </a:endParaRPr>
          </a:p>
        </p:txBody>
      </p:sp>
      <p:sp>
        <p:nvSpPr>
          <p:cNvPr id="11" name="Rectangle 10"/>
          <p:cNvSpPr/>
          <p:nvPr/>
        </p:nvSpPr>
        <p:spPr bwMode="invGray">
          <a:xfrm>
            <a:off x="0" y="0"/>
            <a:ext cx="1244009" cy="838200"/>
          </a:xfrm>
          <a:prstGeom prst="rect">
            <a:avLst/>
          </a:prstGeom>
          <a:gradFill flip="none" rotWithShape="1">
            <a:gsLst>
              <a:gs pos="1000">
                <a:schemeClr val="tx1"/>
              </a:gs>
              <a:gs pos="20000">
                <a:srgbClr val="00CC5C"/>
              </a:gs>
              <a:gs pos="78000">
                <a:schemeClr val="tx2">
                  <a:lumMod val="50000"/>
                </a:schemeClr>
              </a:gs>
              <a:gs pos="92000">
                <a:schemeClr val="tx1">
                  <a:alpha val="95000"/>
                </a:schemeClr>
              </a:gs>
              <a:gs pos="100000">
                <a:schemeClr val="tx1">
                  <a:alpha val="2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09619" y="152400"/>
            <a:ext cx="4568435" cy="400110"/>
          </a:xfrm>
          <a:prstGeom prst="rect">
            <a:avLst/>
          </a:prstGeom>
          <a:gradFill>
            <a:gsLst>
              <a:gs pos="0">
                <a:srgbClr val="00B050">
                  <a:alpha val="0"/>
                </a:srgbClr>
              </a:gs>
              <a:gs pos="13000">
                <a:srgbClr val="00B050">
                  <a:alpha val="85000"/>
                </a:srgbClr>
              </a:gs>
              <a:gs pos="50000">
                <a:srgbClr val="00B050"/>
              </a:gs>
              <a:gs pos="85000">
                <a:srgbClr val="00B050">
                  <a:alpha val="85000"/>
                </a:srgbClr>
              </a:gs>
              <a:gs pos="100000">
                <a:schemeClr val="tx1">
                  <a:alpha val="81000"/>
                </a:schemeClr>
              </a:gs>
            </a:gsLst>
            <a:lin ang="0" scaled="1"/>
          </a:gradFill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2000" b="1" dirty="0" smtClean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tinuum Medium" pitchFamily="2" charset="0"/>
              </a:rPr>
              <a:t>Center for Science of Information</a:t>
            </a:r>
            <a:endParaRPr lang="en-US" sz="2000" b="1" dirty="0">
              <a:solidFill>
                <a:prstClr val="white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ontinuum Medium" pitchFamily="2" charset="0"/>
            </a:endParaRPr>
          </a:p>
        </p:txBody>
      </p:sp>
      <p:pic>
        <p:nvPicPr>
          <p:cNvPr id="23" name="Picture 22" descr="Sci-Info-Mark.png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8229" y="31899"/>
            <a:ext cx="835213" cy="732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7881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000" b="1" kern="1200">
          <a:solidFill>
            <a:srgbClr val="008A3E"/>
          </a:solidFill>
          <a:effectLst>
            <a:innerShdw blurRad="63500" dist="50800" dir="18900000">
              <a:prstClr val="black">
                <a:alpha val="50000"/>
              </a:prstClr>
            </a:innerShdw>
          </a:effectLst>
          <a:latin typeface="+mn-lt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rgbClr val="00B050"/>
        </a:buClr>
        <a:buFont typeface="Arial" pitchFamily="34" charset="0"/>
        <a:buChar char="•"/>
        <a:defRPr sz="3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Clr>
          <a:srgbClr val="007E39"/>
        </a:buClr>
        <a:buFont typeface="Arial" pitchFamily="34" charset="0"/>
        <a:buChar char="•"/>
        <a:defRPr sz="2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jp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eg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9.tiff"/><Relationship Id="rId7" Type="http://schemas.openxmlformats.org/officeDocument/2006/relationships/image" Target="../media/image33.jpeg"/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tiff"/><Relationship Id="rId5" Type="http://schemas.openxmlformats.org/officeDocument/2006/relationships/image" Target="../media/image31.tiff"/><Relationship Id="rId10" Type="http://schemas.openxmlformats.org/officeDocument/2006/relationships/image" Target="../media/image35.png"/><Relationship Id="rId4" Type="http://schemas.openxmlformats.org/officeDocument/2006/relationships/image" Target="../media/image30.tiff"/><Relationship Id="rId9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tiff"/><Relationship Id="rId5" Type="http://schemas.openxmlformats.org/officeDocument/2006/relationships/image" Target="../media/image39.tiff"/><Relationship Id="rId4" Type="http://schemas.openxmlformats.org/officeDocument/2006/relationships/image" Target="../media/image38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50.emf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49.emf"/><Relationship Id="rId4" Type="http://schemas.openxmlformats.org/officeDocument/2006/relationships/image" Target="../media/image4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jpeg"/><Relationship Id="rId5" Type="http://schemas.openxmlformats.org/officeDocument/2006/relationships/image" Target="../media/image54.jpeg"/><Relationship Id="rId4" Type="http://schemas.openxmlformats.org/officeDocument/2006/relationships/image" Target="../media/image53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jpeg"/><Relationship Id="rId4" Type="http://schemas.openxmlformats.org/officeDocument/2006/relationships/image" Target="../media/image59.jpe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hyperlink" Target="http://www.cs.purdue.edu/people/images/faculty/spa.jpg" TargetMode="External"/><Relationship Id="rId7" Type="http://schemas.openxmlformats.org/officeDocument/2006/relationships/image" Target="../media/image1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7" Type="http://schemas.openxmlformats.org/officeDocument/2006/relationships/image" Target="../media/image2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47067"/>
            <a:ext cx="9144000" cy="1524000"/>
          </a:xfrm>
        </p:spPr>
        <p:txBody>
          <a:bodyPr/>
          <a:lstStyle/>
          <a:p>
            <a:r>
              <a:rPr lang="en-US" dirty="0" smtClean="0"/>
              <a:t>Center for</a:t>
            </a:r>
            <a:br>
              <a:rPr lang="en-US" dirty="0" smtClean="0"/>
            </a:br>
            <a:r>
              <a:rPr lang="en-US" dirty="0" smtClean="0"/>
              <a:t>Science of Information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9177" y="2667376"/>
            <a:ext cx="7082288" cy="2905288"/>
          </a:xfrm>
          <a:gradFill flip="none" rotWithShape="1">
            <a:gsLst>
              <a:gs pos="85000">
                <a:schemeClr val="tx1">
                  <a:alpha val="0"/>
                </a:schemeClr>
              </a:gs>
              <a:gs pos="46000">
                <a:schemeClr val="tx1">
                  <a:alpha val="82000"/>
                </a:schemeClr>
              </a:gs>
            </a:gsLst>
            <a:path path="circle">
              <a:fillToRect l="50000" t="50000" r="50000" b="50000"/>
            </a:path>
            <a:tileRect/>
          </a:gradFill>
          <a:effectLst>
            <a:innerShdw blurRad="63500" dist="50800">
              <a:prstClr val="black">
                <a:alpha val="50000"/>
              </a:prstClr>
            </a:innerShdw>
          </a:effectLst>
        </p:spPr>
        <p:txBody>
          <a:bodyPr/>
          <a:lstStyle/>
          <a:p>
            <a:r>
              <a:rPr lang="en-US" sz="36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2017 External Advisory Board:</a:t>
            </a:r>
          </a:p>
          <a:p>
            <a:r>
              <a:rPr lang="en-US" sz="36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Overview</a:t>
            </a:r>
          </a:p>
          <a:p>
            <a:r>
              <a:rPr lang="en-US" sz="32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August 1-2, 2017</a:t>
            </a:r>
          </a:p>
          <a:p>
            <a:endParaRPr lang="en-US" sz="3200" b="1" spc="50" dirty="0" smtClean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D3FCF37-E2E3-430E-B302-F9D7392DFB2D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5" name="Footer Placeholder 21"/>
          <p:cNvSpPr>
            <a:spLocks noGrp="1"/>
          </p:cNvSpPr>
          <p:nvPr>
            <p:ph type="ftr" sz="quarter" idx="12"/>
          </p:nvPr>
        </p:nvSpPr>
        <p:spPr>
          <a:xfrm>
            <a:off x="-1" y="6485895"/>
            <a:ext cx="4784651" cy="365125"/>
          </a:xfrm>
        </p:spPr>
        <p:txBody>
          <a:bodyPr/>
          <a:lstStyle>
            <a:lvl1pPr>
              <a:defRPr sz="900"/>
            </a:lvl1pPr>
          </a:lstStyle>
          <a:p>
            <a:endParaRPr lang="en-US" dirty="0" smtClean="0">
              <a:solidFill>
                <a:srgbClr val="C9FFCE"/>
              </a:solidFill>
            </a:endParaRPr>
          </a:p>
          <a:p>
            <a:r>
              <a:rPr lang="en-US" dirty="0" smtClean="0">
                <a:solidFill>
                  <a:srgbClr val="C9FFCE"/>
                </a:solidFill>
              </a:rPr>
              <a:t>National Science Foundation/</a:t>
            </a:r>
            <a:r>
              <a:rPr lang="en-US" dirty="0" smtClean="0">
                <a:solidFill>
                  <a:srgbClr val="E1F2FF"/>
                </a:solidFill>
              </a:rPr>
              <a:t>Science  &amp; Technology </a:t>
            </a:r>
            <a:r>
              <a:rPr lang="en-US" smtClean="0">
                <a:solidFill>
                  <a:srgbClr val="E1F2FF"/>
                </a:solidFill>
              </a:rPr>
              <a:t>Centers Program</a:t>
            </a:r>
            <a:endParaRPr lang="en-US" sz="1000" dirty="0" smtClean="0">
              <a:solidFill>
                <a:srgbClr val="C9FFCE"/>
              </a:solidFill>
            </a:endParaRPr>
          </a:p>
          <a:p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4033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43314"/>
            <a:ext cx="8229600" cy="762000"/>
          </a:xfrm>
        </p:spPr>
        <p:txBody>
          <a:bodyPr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sz="3600" dirty="0" smtClean="0"/>
              <a:t>Mission and  Research Thrusts</a:t>
            </a:r>
            <a:endParaRPr lang="en-US" sz="3600" dirty="0"/>
          </a:p>
        </p:txBody>
      </p:sp>
      <p:pic>
        <p:nvPicPr>
          <p:cNvPr id="13" name="Picture 2" descr="C:\Users\ywchoi\Desktop\NSF\portraits\Grama.jpg"/>
          <p:cNvPicPr>
            <a:picLocks noChangeAspect="1" noChangeArrowheads="1"/>
          </p:cNvPicPr>
          <p:nvPr/>
        </p:nvPicPr>
        <p:blipFill rotWithShape="1">
          <a:blip r:embed="rId2" cstate="print"/>
          <a:srcRect b="20029"/>
          <a:stretch/>
        </p:blipFill>
        <p:spPr bwMode="auto">
          <a:xfrm>
            <a:off x="7687987" y="4715233"/>
            <a:ext cx="990810" cy="1121823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schemeClr val="accent5">
                <a:lumMod val="75000"/>
                <a:alpha val="40000"/>
              </a:schemeClr>
            </a:outerShdw>
          </a:effectLst>
        </p:spPr>
      </p:pic>
      <p:pic>
        <p:nvPicPr>
          <p:cNvPr id="14" name="Picture 3" descr="C:\Users\ywchoi\Desktop\NSF\portraits\Shankar_Subramaniam.gif"/>
          <p:cNvPicPr>
            <a:picLocks noChangeAspect="1" noChangeArrowheads="1"/>
          </p:cNvPicPr>
          <p:nvPr/>
        </p:nvPicPr>
        <p:blipFill rotWithShape="1">
          <a:blip r:embed="rId3" cstate="print"/>
          <a:srcRect l="6792" t="7126" r="10068" b="9114"/>
          <a:stretch/>
        </p:blipFill>
        <p:spPr bwMode="auto">
          <a:xfrm>
            <a:off x="6657965" y="4710147"/>
            <a:ext cx="882045" cy="1105391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schemeClr val="accent5">
                <a:lumMod val="75000"/>
                <a:alpha val="40000"/>
              </a:schemeClr>
            </a:outerShdw>
          </a:effectLst>
        </p:spPr>
      </p:pic>
      <p:sp>
        <p:nvSpPr>
          <p:cNvPr id="27654" name="Slide Number Placeholder 21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742875F0-F7E8-4F2F-AF00-62F685DDC118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10</a:t>
            </a:fld>
            <a:endParaRPr lang="en-US">
              <a:cs typeface="Arial" charset="0"/>
            </a:endParaRPr>
          </a:p>
        </p:txBody>
      </p:sp>
      <p:sp>
        <p:nvSpPr>
          <p:cNvPr id="27656" name="TextBox 11"/>
          <p:cNvSpPr txBox="1">
            <a:spLocks noChangeArrowheads="1"/>
          </p:cNvSpPr>
          <p:nvPr/>
        </p:nvSpPr>
        <p:spPr bwMode="auto">
          <a:xfrm>
            <a:off x="752260" y="4636083"/>
            <a:ext cx="5556237" cy="1538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2000" b="1" dirty="0" smtClean="0"/>
              <a:t>RESEARCH THRUSTS</a:t>
            </a:r>
            <a:r>
              <a:rPr lang="en-US" sz="2000" dirty="0" smtClean="0"/>
              <a:t>:</a:t>
            </a:r>
          </a:p>
          <a:p>
            <a:endParaRPr lang="en-US" sz="1100" dirty="0">
              <a:solidFill>
                <a:srgbClr val="00B050"/>
              </a:solidFill>
            </a:endParaRPr>
          </a:p>
          <a:p>
            <a:r>
              <a:rPr lang="en-US" dirty="0">
                <a:solidFill>
                  <a:srgbClr val="0070C0"/>
                </a:solidFill>
              </a:rPr>
              <a:t>1.  </a:t>
            </a:r>
            <a:r>
              <a:rPr lang="en-US" sz="2000" b="1" u="sng" dirty="0" smtClean="0">
                <a:solidFill>
                  <a:schemeClr val="accent4">
                    <a:lumMod val="75000"/>
                  </a:schemeClr>
                </a:solidFill>
              </a:rPr>
              <a:t>Information &amp; Communication</a:t>
            </a:r>
            <a:endParaRPr lang="en-US" sz="2000" u="sng" dirty="0">
              <a:solidFill>
                <a:schemeClr val="accent4">
                  <a:lumMod val="75000"/>
                </a:schemeClr>
              </a:solidFill>
            </a:endParaRPr>
          </a:p>
          <a:p>
            <a:r>
              <a:rPr lang="en-US" sz="2000" dirty="0">
                <a:solidFill>
                  <a:srgbClr val="0070C0"/>
                </a:solidFill>
              </a:rPr>
              <a:t>2. </a:t>
            </a:r>
            <a:r>
              <a:rPr lang="en-US" sz="2000" dirty="0" smtClean="0">
                <a:solidFill>
                  <a:srgbClr val="0070C0"/>
                </a:solidFill>
              </a:rPr>
              <a:t> </a:t>
            </a:r>
            <a:r>
              <a:rPr lang="en-US" sz="2000" b="1" u="sng" dirty="0" smtClean="0">
                <a:solidFill>
                  <a:schemeClr val="accent4">
                    <a:lumMod val="75000"/>
                  </a:schemeClr>
                </a:solidFill>
              </a:rPr>
              <a:t>Knowledge Extraction (Data Science)</a:t>
            </a:r>
            <a:endParaRPr lang="en-US" sz="2000" b="1" u="sng" dirty="0">
              <a:solidFill>
                <a:schemeClr val="accent4">
                  <a:lumMod val="75000"/>
                </a:schemeClr>
              </a:solidFill>
            </a:endParaRPr>
          </a:p>
          <a:p>
            <a:r>
              <a:rPr lang="en-US" sz="2000" dirty="0" smtClean="0">
                <a:solidFill>
                  <a:srgbClr val="0070C0"/>
                </a:solidFill>
              </a:rPr>
              <a:t>3.  </a:t>
            </a:r>
            <a:r>
              <a:rPr lang="en-US" sz="2000" b="1" u="sng" dirty="0" smtClean="0">
                <a:solidFill>
                  <a:schemeClr val="accent4">
                    <a:lumMod val="75000"/>
                  </a:schemeClr>
                </a:solidFill>
              </a:rPr>
              <a:t>Life Sciences</a:t>
            </a:r>
            <a:endParaRPr lang="en-US" sz="200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27657" name="TextBox 10"/>
          <p:cNvSpPr txBox="1">
            <a:spLocks noChangeArrowheads="1"/>
          </p:cNvSpPr>
          <p:nvPr/>
        </p:nvSpPr>
        <p:spPr bwMode="auto">
          <a:xfrm>
            <a:off x="6534140" y="5815538"/>
            <a:ext cx="1129693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/>
            <a:r>
              <a:rPr lang="en-US" sz="1000" dirty="0"/>
              <a:t>S. </a:t>
            </a:r>
            <a:r>
              <a:rPr lang="en-US" sz="1000" dirty="0" err="1" smtClean="0"/>
              <a:t>Subramaniam</a:t>
            </a:r>
            <a:endParaRPr lang="en-US" sz="1000" dirty="0"/>
          </a:p>
        </p:txBody>
      </p:sp>
      <p:sp>
        <p:nvSpPr>
          <p:cNvPr id="27658" name="TextBox 14"/>
          <p:cNvSpPr txBox="1">
            <a:spLocks noChangeArrowheads="1"/>
          </p:cNvSpPr>
          <p:nvPr/>
        </p:nvSpPr>
        <p:spPr bwMode="auto">
          <a:xfrm>
            <a:off x="7663833" y="2842932"/>
            <a:ext cx="109220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000" dirty="0" smtClean="0"/>
              <a:t>T</a:t>
            </a:r>
            <a:r>
              <a:rPr lang="en-US" sz="1000" dirty="0"/>
              <a:t>. </a:t>
            </a:r>
            <a:r>
              <a:rPr lang="en-US" sz="1000" dirty="0" err="1"/>
              <a:t>Weissman</a:t>
            </a:r>
            <a:endParaRPr lang="en-US" sz="1100" dirty="0"/>
          </a:p>
        </p:txBody>
      </p:sp>
      <p:sp>
        <p:nvSpPr>
          <p:cNvPr id="27659" name="TextBox 15"/>
          <p:cNvSpPr txBox="1">
            <a:spLocks noChangeArrowheads="1"/>
          </p:cNvSpPr>
          <p:nvPr/>
        </p:nvSpPr>
        <p:spPr bwMode="auto">
          <a:xfrm>
            <a:off x="7836277" y="4404780"/>
            <a:ext cx="1089819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050" dirty="0" smtClean="0"/>
              <a:t>J. Neville</a:t>
            </a:r>
            <a:endParaRPr lang="en-US" sz="1050" dirty="0"/>
          </a:p>
        </p:txBody>
      </p:sp>
      <p:sp>
        <p:nvSpPr>
          <p:cNvPr id="27661" name="TextBox 23"/>
          <p:cNvSpPr txBox="1">
            <a:spLocks noChangeArrowheads="1"/>
          </p:cNvSpPr>
          <p:nvPr/>
        </p:nvSpPr>
        <p:spPr bwMode="auto">
          <a:xfrm>
            <a:off x="733254" y="1803621"/>
            <a:ext cx="5719492" cy="25853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dirty="0"/>
          </a:p>
          <a:p>
            <a:r>
              <a:rPr lang="en-US" sz="2400" b="1" dirty="0" smtClean="0">
                <a:solidFill>
                  <a:srgbClr val="FF0000"/>
                </a:solidFill>
              </a:rPr>
              <a:t>RESEARCH MISSION</a:t>
            </a:r>
            <a:r>
              <a:rPr lang="en-US" sz="2400" dirty="0" smtClean="0"/>
              <a:t>: </a:t>
            </a:r>
            <a:r>
              <a:rPr lang="en-US" sz="2400" i="1" dirty="0" smtClean="0"/>
              <a:t>Create </a:t>
            </a:r>
            <a:r>
              <a:rPr lang="en-US" sz="2400" i="1" dirty="0"/>
              <a:t>a shared intellectual space, integral to the  Center’s activities, providing a collaborative research environment that crosses disciplinary and institutional boundaries.</a:t>
            </a:r>
          </a:p>
        </p:txBody>
      </p:sp>
      <p:pic>
        <p:nvPicPr>
          <p:cNvPr id="27665" name="Picture 17" descr="tsachy final pic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47"/>
          <a:stretch/>
        </p:blipFill>
        <p:spPr bwMode="auto">
          <a:xfrm>
            <a:off x="7678567" y="1725043"/>
            <a:ext cx="1009650" cy="1148597"/>
          </a:xfrm>
          <a:prstGeom prst="rect">
            <a:avLst/>
          </a:prstGeom>
          <a:noFill/>
          <a:effectLst>
            <a:outerShdw blurRad="50800" dist="38100" dir="2700000" algn="tl" rotWithShape="0">
              <a:schemeClr val="accent5">
                <a:lumMod val="75000"/>
                <a:alpha val="4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://www.eecs.berkeley.edu/%7Edtse/pic2007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07" r="14628"/>
          <a:stretch/>
        </p:blipFill>
        <p:spPr bwMode="auto">
          <a:xfrm>
            <a:off x="6562553" y="1725043"/>
            <a:ext cx="980280" cy="1174430"/>
          </a:xfrm>
          <a:prstGeom prst="rect">
            <a:avLst/>
          </a:prstGeom>
          <a:noFill/>
          <a:effectLst>
            <a:outerShdw blurRad="50800" dist="38100" dir="2700000" algn="tl" rotWithShape="0">
              <a:schemeClr val="accent5">
                <a:lumMod val="75000"/>
                <a:alpha val="4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9517" y="3132694"/>
            <a:ext cx="1047750" cy="1312143"/>
          </a:xfrm>
          <a:prstGeom prst="rect">
            <a:avLst/>
          </a:prstGeom>
          <a:effectLst>
            <a:outerShdw blurRad="50800" dist="38100" dir="2700000" algn="tl" rotWithShape="0">
              <a:schemeClr val="accent5">
                <a:lumMod val="75000"/>
                <a:alpha val="40000"/>
              </a:schemeClr>
            </a:outerShdw>
          </a:effectLst>
        </p:spPr>
      </p:pic>
      <p:sp>
        <p:nvSpPr>
          <p:cNvPr id="16" name="TextBox 10"/>
          <p:cNvSpPr txBox="1">
            <a:spLocks noChangeArrowheads="1"/>
          </p:cNvSpPr>
          <p:nvPr/>
        </p:nvSpPr>
        <p:spPr bwMode="auto">
          <a:xfrm>
            <a:off x="7836277" y="5834029"/>
            <a:ext cx="100990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000" dirty="0" smtClean="0"/>
              <a:t>A</a:t>
            </a:r>
            <a:r>
              <a:rPr lang="en-US" sz="1000" dirty="0"/>
              <a:t>. </a:t>
            </a:r>
            <a:r>
              <a:rPr lang="en-US" sz="1000" dirty="0" err="1"/>
              <a:t>Grama</a:t>
            </a:r>
            <a:endParaRPr lang="en-US" sz="1000" dirty="0"/>
          </a:p>
        </p:txBody>
      </p:sp>
      <p:sp>
        <p:nvSpPr>
          <p:cNvPr id="17" name="TextBox 15"/>
          <p:cNvSpPr txBox="1">
            <a:spLocks noChangeArrowheads="1"/>
          </p:cNvSpPr>
          <p:nvPr/>
        </p:nvSpPr>
        <p:spPr bwMode="auto">
          <a:xfrm>
            <a:off x="6511984" y="4398002"/>
            <a:ext cx="1139921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050" dirty="0" smtClean="0"/>
              <a:t>P. </a:t>
            </a:r>
            <a:r>
              <a:rPr lang="en-US" sz="1050" dirty="0" err="1" smtClean="0"/>
              <a:t>Santhanam</a:t>
            </a:r>
            <a:endParaRPr lang="en-US" sz="1050" dirty="0"/>
          </a:p>
        </p:txBody>
      </p:sp>
      <p:sp>
        <p:nvSpPr>
          <p:cNvPr id="18" name="TextBox 14"/>
          <p:cNvSpPr txBox="1">
            <a:spLocks noChangeArrowheads="1"/>
          </p:cNvSpPr>
          <p:nvPr/>
        </p:nvSpPr>
        <p:spPr bwMode="auto">
          <a:xfrm>
            <a:off x="6642578" y="2866011"/>
            <a:ext cx="878735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000" dirty="0" smtClean="0"/>
              <a:t>David </a:t>
            </a:r>
            <a:r>
              <a:rPr lang="en-US" sz="1000" dirty="0" err="1" smtClean="0"/>
              <a:t>Tse</a:t>
            </a:r>
            <a:r>
              <a:rPr lang="en-US" sz="1000" dirty="0" smtClean="0"/>
              <a:t> </a:t>
            </a:r>
            <a:endParaRPr lang="en-US" sz="11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8718" y="3165430"/>
            <a:ext cx="1007949" cy="1289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163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Research Presentations Site2016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9587" y="1653046"/>
            <a:ext cx="9014579" cy="4765007"/>
          </a:xfrm>
        </p:spPr>
        <p:txBody>
          <a:bodyPr>
            <a:noAutofit/>
          </a:bodyPr>
          <a:lstStyle/>
          <a:p>
            <a:pPr marL="0" indent="0">
              <a:buClr>
                <a:srgbClr val="0070C0"/>
              </a:buClr>
              <a:buNone/>
            </a:pPr>
            <a:r>
              <a:rPr lang="en-US" sz="2400" b="1" dirty="0" err="1" smtClean="0">
                <a:solidFill>
                  <a:srgbClr val="0070C0"/>
                </a:solidFill>
              </a:rPr>
              <a:t>Ananth</a:t>
            </a:r>
            <a:r>
              <a:rPr lang="en-US" sz="2400" b="1" dirty="0" smtClean="0">
                <a:solidFill>
                  <a:srgbClr val="0070C0"/>
                </a:solidFill>
              </a:rPr>
              <a:t> </a:t>
            </a:r>
            <a:r>
              <a:rPr lang="en-US" sz="2400" b="1" dirty="0" err="1" smtClean="0">
                <a:solidFill>
                  <a:srgbClr val="0070C0"/>
                </a:solidFill>
              </a:rPr>
              <a:t>Grama</a:t>
            </a:r>
            <a:r>
              <a:rPr lang="en-US" sz="2400" dirty="0" smtClean="0">
                <a:solidFill>
                  <a:srgbClr val="0070C0"/>
                </a:solidFill>
              </a:rPr>
              <a:t>:</a:t>
            </a:r>
            <a:endParaRPr lang="en-US" sz="24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</a:endParaRPr>
          </a:p>
          <a:p>
            <a:pPr marL="0" indent="0">
              <a:buClr>
                <a:srgbClr val="0070C0"/>
              </a:buClr>
              <a:buNone/>
            </a:pPr>
            <a:r>
              <a:rPr lang="en-US" sz="2400" dirty="0" smtClean="0">
                <a:solidFill>
                  <a:srgbClr val="0070C0"/>
                </a:solidFill>
              </a:rPr>
              <a:t>“Big data in life </a:t>
            </a:r>
            <a:r>
              <a:rPr lang="en-US" sz="2400" dirty="0">
                <a:solidFill>
                  <a:srgbClr val="0070C0"/>
                </a:solidFill>
              </a:rPr>
              <a:t>s</a:t>
            </a:r>
            <a:r>
              <a:rPr lang="en-US" sz="2400" dirty="0" smtClean="0">
                <a:solidFill>
                  <a:srgbClr val="0070C0"/>
                </a:solidFill>
              </a:rPr>
              <a:t>ciences: From </a:t>
            </a:r>
            <a:r>
              <a:rPr lang="en-US" sz="2400" dirty="0">
                <a:solidFill>
                  <a:srgbClr val="0070C0"/>
                </a:solidFill>
              </a:rPr>
              <a:t>g</a:t>
            </a:r>
            <a:r>
              <a:rPr lang="en-US" sz="2400" dirty="0" smtClean="0">
                <a:solidFill>
                  <a:srgbClr val="0070C0"/>
                </a:solidFill>
              </a:rPr>
              <a:t>enomes to connectomes </a:t>
            </a:r>
            <a:r>
              <a:rPr lang="en-US" sz="2400" dirty="0">
                <a:solidFill>
                  <a:srgbClr val="0070C0"/>
                </a:solidFill>
              </a:rPr>
              <a:t>”</a:t>
            </a:r>
            <a:endParaRPr lang="en-US" sz="2400" dirty="0" smtClean="0">
              <a:solidFill>
                <a:srgbClr val="0070C0"/>
              </a:solidFill>
            </a:endParaRPr>
          </a:p>
          <a:p>
            <a:pPr marL="0" indent="0">
              <a:buClr>
                <a:srgbClr val="0070C0"/>
              </a:buClr>
              <a:buNone/>
            </a:pPr>
            <a:r>
              <a:rPr lang="en-US" sz="2400" i="1" dirty="0" smtClean="0">
                <a:solidFill>
                  <a:srgbClr val="00B050"/>
                </a:solidFill>
              </a:rPr>
              <a:t>(Life Sciences and Data Sciences)</a:t>
            </a:r>
          </a:p>
          <a:p>
            <a:pPr marL="0" indent="0">
              <a:buClr>
                <a:srgbClr val="0070C0"/>
              </a:buClr>
              <a:buNone/>
            </a:pPr>
            <a:endParaRPr lang="en-US" sz="2400" dirty="0">
              <a:solidFill>
                <a:srgbClr val="00B050"/>
              </a:solidFill>
            </a:endParaRPr>
          </a:p>
          <a:p>
            <a:pPr marL="0" indent="0">
              <a:buClr>
                <a:srgbClr val="0070C0"/>
              </a:buClr>
              <a:buNone/>
            </a:pPr>
            <a:r>
              <a:rPr lang="en-US" sz="2400" b="1" dirty="0" err="1" smtClean="0">
                <a:solidFill>
                  <a:srgbClr val="0070C0"/>
                </a:solidFill>
              </a:rPr>
              <a:t>Olgica</a:t>
            </a:r>
            <a:r>
              <a:rPr lang="en-US" sz="2400" b="1" dirty="0" smtClean="0">
                <a:solidFill>
                  <a:srgbClr val="0070C0"/>
                </a:solidFill>
              </a:rPr>
              <a:t> </a:t>
            </a:r>
            <a:r>
              <a:rPr lang="en-US" sz="2400" b="1" dirty="0" err="1" smtClean="0">
                <a:solidFill>
                  <a:srgbClr val="0070C0"/>
                </a:solidFill>
              </a:rPr>
              <a:t>Milenkovic</a:t>
            </a:r>
            <a:r>
              <a:rPr lang="en-US" sz="2400" b="1" dirty="0" smtClean="0">
                <a:solidFill>
                  <a:srgbClr val="0070C0"/>
                </a:solidFill>
              </a:rPr>
              <a:t>:</a:t>
            </a:r>
          </a:p>
          <a:p>
            <a:pPr marL="0" indent="0">
              <a:buClr>
                <a:srgbClr val="0070C0"/>
              </a:buClr>
              <a:buNone/>
            </a:pPr>
            <a:r>
              <a:rPr lang="en-US" sz="2400" b="1" dirty="0">
                <a:solidFill>
                  <a:srgbClr val="0070C0"/>
                </a:solidFill>
              </a:rPr>
              <a:t>“</a:t>
            </a:r>
            <a:r>
              <a:rPr lang="en-US" sz="2400" dirty="0">
                <a:solidFill>
                  <a:srgbClr val="0070C0"/>
                </a:solidFill>
              </a:rPr>
              <a:t>Macromolecular data storage - from coding to synthetic </a:t>
            </a:r>
            <a:r>
              <a:rPr lang="en-US" sz="2400" dirty="0" smtClean="0">
                <a:solidFill>
                  <a:srgbClr val="0070C0"/>
                </a:solidFill>
              </a:rPr>
              <a:t>biology</a:t>
            </a:r>
            <a:r>
              <a:rPr lang="en-US" sz="2400" b="1" dirty="0" smtClean="0">
                <a:solidFill>
                  <a:srgbClr val="0070C0"/>
                </a:solidFill>
              </a:rPr>
              <a:t>”</a:t>
            </a:r>
          </a:p>
          <a:p>
            <a:pPr marL="0" indent="0">
              <a:buClr>
                <a:srgbClr val="0070C0"/>
              </a:buClr>
              <a:buNone/>
            </a:pPr>
            <a:r>
              <a:rPr lang="en-US" sz="2400" dirty="0" smtClean="0">
                <a:solidFill>
                  <a:srgbClr val="00B050"/>
                </a:solidFill>
              </a:rPr>
              <a:t>(Information/</a:t>
            </a:r>
            <a:r>
              <a:rPr lang="en-US" sz="2400" i="1" dirty="0" smtClean="0">
                <a:solidFill>
                  <a:srgbClr val="00B050"/>
                </a:solidFill>
              </a:rPr>
              <a:t>Communication and Life Sciences</a:t>
            </a:r>
            <a:r>
              <a:rPr lang="en-US" sz="2400" dirty="0" smtClean="0">
                <a:solidFill>
                  <a:srgbClr val="00B050"/>
                </a:solidFill>
              </a:rPr>
              <a:t>)</a:t>
            </a:r>
          </a:p>
          <a:p>
            <a:pPr marL="0" indent="0">
              <a:buClr>
                <a:srgbClr val="0070C0"/>
              </a:buClr>
              <a:buNone/>
            </a:pPr>
            <a:endParaRPr lang="en-US" sz="2400" dirty="0">
              <a:solidFill>
                <a:srgbClr val="00B050"/>
              </a:solidFill>
            </a:endParaRPr>
          </a:p>
          <a:p>
            <a:pPr marL="0" indent="0">
              <a:buClr>
                <a:srgbClr val="0070C0"/>
              </a:buClr>
              <a:buNone/>
            </a:pPr>
            <a:r>
              <a:rPr lang="en-US" sz="2400" b="1" dirty="0" smtClean="0">
                <a:solidFill>
                  <a:srgbClr val="0070C0"/>
                </a:solidFill>
              </a:rPr>
              <a:t>Prasad </a:t>
            </a:r>
            <a:r>
              <a:rPr lang="en-US" sz="2400" b="1" dirty="0" err="1" smtClean="0">
                <a:solidFill>
                  <a:srgbClr val="0070C0"/>
                </a:solidFill>
              </a:rPr>
              <a:t>Santhanam</a:t>
            </a:r>
            <a:endParaRPr lang="en-US" sz="2400" b="1" dirty="0" smtClean="0">
              <a:solidFill>
                <a:srgbClr val="0070C0"/>
              </a:solidFill>
            </a:endParaRPr>
          </a:p>
          <a:p>
            <a:pPr marL="0" indent="0">
              <a:buClr>
                <a:srgbClr val="0070C0"/>
              </a:buClr>
              <a:buNone/>
            </a:pPr>
            <a:r>
              <a:rPr lang="en-US" sz="2400" b="1" dirty="0" smtClean="0">
                <a:solidFill>
                  <a:srgbClr val="0070C0"/>
                </a:solidFill>
              </a:rPr>
              <a:t>“</a:t>
            </a:r>
            <a:r>
              <a:rPr lang="en-US" sz="2400" dirty="0" smtClean="0">
                <a:solidFill>
                  <a:srgbClr val="0070C0"/>
                </a:solidFill>
              </a:rPr>
              <a:t>Data </a:t>
            </a:r>
            <a:r>
              <a:rPr lang="en-US" sz="2400" dirty="0">
                <a:solidFill>
                  <a:srgbClr val="0070C0"/>
                </a:solidFill>
              </a:rPr>
              <a:t>derived foundations for statistical </a:t>
            </a:r>
            <a:r>
              <a:rPr lang="en-US" sz="2400" dirty="0" smtClean="0">
                <a:solidFill>
                  <a:srgbClr val="0070C0"/>
                </a:solidFill>
              </a:rPr>
              <a:t>problems</a:t>
            </a:r>
            <a:r>
              <a:rPr lang="en-US" sz="2400" b="1" dirty="0" smtClean="0">
                <a:solidFill>
                  <a:srgbClr val="0070C0"/>
                </a:solidFill>
              </a:rPr>
              <a:t>”</a:t>
            </a:r>
          </a:p>
          <a:p>
            <a:pPr marL="0" indent="0">
              <a:buClr>
                <a:srgbClr val="0070C0"/>
              </a:buClr>
              <a:buNone/>
            </a:pPr>
            <a:r>
              <a:rPr lang="en-US" sz="2400" i="1" dirty="0" smtClean="0">
                <a:solidFill>
                  <a:srgbClr val="00B050"/>
                </a:solidFill>
              </a:rPr>
              <a:t>(Information/Communication and  Data Sciences)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00417F-D8B2-4CCF-B626-8C25AD657054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214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 Center’s Theme &amp; Vision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300" y="1513886"/>
            <a:ext cx="9170950" cy="396298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>
                <a:solidFill>
                  <a:schemeClr val="accent1">
                    <a:lumMod val="75000"/>
                  </a:schemeClr>
                </a:solidFill>
              </a:rPr>
              <a:t>    </a:t>
            </a:r>
          </a:p>
          <a:p>
            <a:pPr marL="0" indent="0">
              <a:buNone/>
            </a:pPr>
            <a:endParaRPr lang="en-US" sz="2400" dirty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sz="2400" dirty="0" smtClean="0">
                <a:solidFill>
                  <a:schemeClr val="accent1">
                    <a:lumMod val="75000"/>
                  </a:schemeClr>
                </a:solidFill>
              </a:rPr>
              <a:t>   </a:t>
            </a:r>
            <a:endParaRPr lang="en-US" sz="24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FCF37-E2E3-430E-B302-F9D7392DFB2D}" type="slidenum">
              <a:rPr lang="en-US" smtClean="0"/>
              <a:pPr/>
              <a:t>12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950878" y="2152526"/>
            <a:ext cx="7318134" cy="1077218"/>
            <a:chOff x="950878" y="2143792"/>
            <a:chExt cx="7318134" cy="1077218"/>
          </a:xfrm>
        </p:grpSpPr>
        <p:cxnSp>
          <p:nvCxnSpPr>
            <p:cNvPr id="22" name="Straight Arrow Connector 21"/>
            <p:cNvCxnSpPr/>
            <p:nvPr/>
          </p:nvCxnSpPr>
          <p:spPr>
            <a:xfrm>
              <a:off x="2158627" y="2496781"/>
              <a:ext cx="914400" cy="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/>
          </p:nvSpPr>
          <p:spPr>
            <a:xfrm>
              <a:off x="3144141" y="2149861"/>
              <a:ext cx="26068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 smtClean="0">
                  <a:solidFill>
                    <a:schemeClr val="accent5">
                      <a:lumMod val="75000"/>
                    </a:schemeClr>
                  </a:solidFill>
                </a:rPr>
                <a:t>Information</a:t>
              </a:r>
              <a:r>
                <a:rPr lang="en-US" sz="3200" dirty="0" smtClean="0"/>
                <a:t> </a:t>
              </a:r>
              <a:endParaRPr lang="en-US" sz="3200" dirty="0"/>
            </a:p>
          </p:txBody>
        </p:sp>
        <p:cxnSp>
          <p:nvCxnSpPr>
            <p:cNvPr id="26" name="Straight Arrow Connector 25"/>
            <p:cNvCxnSpPr/>
            <p:nvPr/>
          </p:nvCxnSpPr>
          <p:spPr>
            <a:xfrm>
              <a:off x="5549310" y="2488155"/>
              <a:ext cx="914400" cy="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>
              <a:off x="6463710" y="2143792"/>
              <a:ext cx="1805302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 smtClean="0">
                  <a:solidFill>
                    <a:srgbClr val="FF0000"/>
                  </a:solidFill>
                </a:rPr>
                <a:t>Insights</a:t>
              </a:r>
            </a:p>
            <a:p>
              <a:r>
                <a:rPr lang="en-US" sz="2800" smtClean="0">
                  <a:solidFill>
                    <a:srgbClr val="FF0000"/>
                  </a:solidFill>
                </a:rPr>
                <a:t>(</a:t>
              </a:r>
              <a:r>
                <a:rPr lang="en-US" sz="2800" dirty="0" smtClean="0">
                  <a:solidFill>
                    <a:srgbClr val="FF0000"/>
                  </a:solidFill>
                </a:rPr>
                <a:t>Decision)</a:t>
              </a:r>
              <a:endParaRPr lang="en-US" sz="2800" dirty="0">
                <a:solidFill>
                  <a:srgbClr val="FF0000"/>
                </a:solidFill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950878" y="2161262"/>
              <a:ext cx="115929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 smtClean="0">
                  <a:solidFill>
                    <a:srgbClr val="0070C0"/>
                  </a:solidFill>
                </a:rPr>
                <a:t>Data</a:t>
              </a:r>
              <a:endParaRPr lang="en-US" sz="3600" dirty="0">
                <a:solidFill>
                  <a:srgbClr val="0070C0"/>
                </a:solidFill>
              </a:endParaRP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1782612" y="3558916"/>
            <a:ext cx="56316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Framing the Foundation</a:t>
            </a:r>
            <a:endParaRPr lang="en-US" sz="4000" dirty="0"/>
          </a:p>
        </p:txBody>
      </p:sp>
      <p:sp>
        <p:nvSpPr>
          <p:cNvPr id="5" name="TextBox 4"/>
          <p:cNvSpPr txBox="1"/>
          <p:nvPr/>
        </p:nvSpPr>
        <p:spPr>
          <a:xfrm>
            <a:off x="1811466" y="4834019"/>
            <a:ext cx="600196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rgbClr val="0070C0"/>
                </a:solidFill>
              </a:rPr>
              <a:t>Practice </a:t>
            </a:r>
            <a:r>
              <a:rPr lang="en-US" sz="4000" dirty="0" smtClean="0"/>
              <a:t>inspires</a:t>
            </a:r>
            <a:r>
              <a:rPr lang="en-US" sz="4000" dirty="0" smtClean="0">
                <a:solidFill>
                  <a:srgbClr val="0070C0"/>
                </a:solidFill>
              </a:rPr>
              <a:t>  Theory</a:t>
            </a:r>
          </a:p>
          <a:p>
            <a:r>
              <a:rPr lang="en-US" sz="4000" dirty="0" smtClean="0">
                <a:solidFill>
                  <a:srgbClr val="0070C0"/>
                </a:solidFill>
              </a:rPr>
              <a:t>Theory</a:t>
            </a:r>
            <a:r>
              <a:rPr lang="en-US" sz="4000" dirty="0" smtClean="0"/>
              <a:t>   guides   </a:t>
            </a:r>
            <a:r>
              <a:rPr lang="en-US" sz="4000" dirty="0" smtClean="0">
                <a:solidFill>
                  <a:srgbClr val="0070C0"/>
                </a:solidFill>
              </a:rPr>
              <a:t>Practice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554952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9947" y="639792"/>
            <a:ext cx="8229600" cy="76200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Research Plan for Next Five Years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7195" y="1428751"/>
            <a:ext cx="8761914" cy="5110066"/>
          </a:xfrm>
        </p:spPr>
        <p:txBody>
          <a:bodyPr tIns="0" bIns="0"/>
          <a:lstStyle/>
          <a:p>
            <a:pPr marL="514350" indent="-514350">
              <a:spcBef>
                <a:spcPts val="0"/>
              </a:spcBef>
              <a:buAutoNum type="arabicPeriod"/>
            </a:pPr>
            <a:r>
              <a:rPr lang="en-US" sz="2400" dirty="0" smtClean="0">
                <a:solidFill>
                  <a:srgbClr val="00B050"/>
                </a:solidFill>
              </a:rPr>
              <a:t>Information</a:t>
            </a:r>
            <a:r>
              <a:rPr lang="en-US" sz="2400" dirty="0" smtClean="0"/>
              <a:t>: </a:t>
            </a:r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Core Principle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 smtClean="0">
                <a:solidFill>
                  <a:schemeClr val="accent3">
                    <a:lumMod val="50000"/>
                  </a:schemeClr>
                </a:solidFill>
              </a:rPr>
              <a:t>	</a:t>
            </a:r>
            <a:r>
              <a:rPr lang="en-US" sz="1800" dirty="0" smtClean="0"/>
              <a:t>Structural Information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/>
              <a:t>	</a:t>
            </a:r>
            <a:r>
              <a:rPr lang="en-US" sz="1800" dirty="0" smtClean="0"/>
              <a:t>Temporal Information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/>
              <a:t>	</a:t>
            </a:r>
            <a:r>
              <a:rPr lang="en-US" sz="1800" dirty="0" smtClean="0"/>
              <a:t>Value of Information                                          </a:t>
            </a:r>
          </a:p>
          <a:p>
            <a:pPr marL="514350" indent="-514350">
              <a:buAutoNum type="arabicPeriod" startAt="2"/>
            </a:pPr>
            <a:r>
              <a:rPr lang="en-US" sz="2400" dirty="0" smtClean="0">
                <a:solidFill>
                  <a:srgbClr val="00B050"/>
                </a:solidFill>
              </a:rPr>
              <a:t>Communication &amp; Control</a:t>
            </a:r>
            <a:r>
              <a:rPr lang="en-US" sz="2400" dirty="0" smtClean="0"/>
              <a:t>: </a:t>
            </a:r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Fundamental Limit</a:t>
            </a:r>
          </a:p>
          <a:p>
            <a:pPr marL="457200" lvl="1" indent="0">
              <a:buNone/>
            </a:pPr>
            <a:r>
              <a:rPr lang="en-US" sz="1800" dirty="0" smtClean="0"/>
              <a:t>	Flow of Information in Dynamic/Cooperative Networks</a:t>
            </a:r>
          </a:p>
          <a:p>
            <a:pPr marL="457200" lvl="1" indent="0">
              <a:buNone/>
            </a:pPr>
            <a:r>
              <a:rPr lang="en-US" sz="1800" dirty="0"/>
              <a:t>	</a:t>
            </a:r>
            <a:r>
              <a:rPr lang="en-US" sz="1800" dirty="0" smtClean="0"/>
              <a:t>Provable Security</a:t>
            </a:r>
            <a:endParaRPr lang="en-US" sz="1800" dirty="0"/>
          </a:p>
          <a:p>
            <a:pPr marL="514350" indent="-514350">
              <a:spcBef>
                <a:spcPts val="0"/>
              </a:spcBef>
              <a:buAutoNum type="arabicPeriod" startAt="3"/>
            </a:pPr>
            <a:r>
              <a:rPr lang="en-US" sz="2400" dirty="0" smtClean="0">
                <a:solidFill>
                  <a:srgbClr val="00B050"/>
                </a:solidFill>
              </a:rPr>
              <a:t>Data: </a:t>
            </a:r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Framing the Foundations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en-US" sz="1800" dirty="0">
                <a:solidFill>
                  <a:schemeClr val="accent3">
                    <a:lumMod val="50000"/>
                  </a:schemeClr>
                </a:solidFill>
              </a:rPr>
              <a:t>	</a:t>
            </a:r>
            <a:r>
              <a:rPr lang="en-US" sz="1800" dirty="0" smtClean="0"/>
              <a:t>Information-Theoretic Models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en-US" sz="1800" dirty="0"/>
              <a:t>	</a:t>
            </a:r>
            <a:r>
              <a:rPr lang="en-US" sz="1800" dirty="0" smtClean="0"/>
              <a:t>Precise Complexity (Small Data)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en-US" sz="1800" dirty="0"/>
              <a:t>	</a:t>
            </a:r>
            <a:r>
              <a:rPr lang="en-US" sz="1800" dirty="0" smtClean="0"/>
              <a:t>Structural Insights into Data</a:t>
            </a:r>
          </a:p>
          <a:p>
            <a:pPr marL="514350" indent="-514350">
              <a:spcBef>
                <a:spcPts val="0"/>
              </a:spcBef>
              <a:buAutoNum type="arabicPeriod" startAt="4"/>
            </a:pP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</a:rPr>
              <a:t>Modeling and Analysis</a:t>
            </a:r>
            <a:r>
              <a:rPr lang="en-US" sz="2400" dirty="0" smtClean="0"/>
              <a:t>: </a:t>
            </a:r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Life Sciences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en-US" sz="1800" dirty="0">
                <a:solidFill>
                  <a:schemeClr val="accent3">
                    <a:lumMod val="50000"/>
                  </a:schemeClr>
                </a:solidFill>
              </a:rPr>
              <a:t>	</a:t>
            </a:r>
            <a:r>
              <a:rPr lang="en-US" sz="1800" dirty="0" smtClean="0"/>
              <a:t>Sequence Analysis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en-US" sz="1800" dirty="0"/>
              <a:t>	</a:t>
            </a:r>
            <a:r>
              <a:rPr lang="en-US" sz="1800" dirty="0" smtClean="0"/>
              <a:t>Network Inferences, Modeling, and Analysis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en-US" sz="1800" dirty="0"/>
              <a:t>	</a:t>
            </a:r>
            <a:r>
              <a:rPr lang="en-US" sz="1800" dirty="0" smtClean="0"/>
              <a:t>Information Flow in Human Brain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en-US" sz="1800" dirty="0"/>
              <a:t>	</a:t>
            </a:r>
            <a:r>
              <a:rPr lang="en-US" sz="1800" dirty="0" smtClean="0"/>
              <a:t>From Energetics to Sequence and Conformations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00417F-D8B2-4CCF-B626-8C25AD657054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983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A35A37-7CC2-4DF3-98C4-D1D4F37B8E03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39345" y="6449742"/>
            <a:ext cx="18165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Figure 3 renewal proposal</a:t>
            </a:r>
            <a:endParaRPr lang="en-US" sz="11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115" y="966158"/>
            <a:ext cx="7312104" cy="5333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573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66185" y="1687551"/>
            <a:ext cx="7731766" cy="4221163"/>
          </a:xfrm>
        </p:spPr>
        <p:txBody>
          <a:bodyPr>
            <a:noAutofit/>
          </a:bodyPr>
          <a:lstStyle/>
          <a:p>
            <a:pPr marL="457200" indent="-457200">
              <a:buClr>
                <a:srgbClr val="0070C0"/>
              </a:buClr>
              <a:buAutoNum type="arabicPeriod"/>
            </a:pPr>
            <a:r>
              <a:rPr lang="en-US" sz="2400" dirty="0" smtClean="0">
                <a:solidFill>
                  <a:srgbClr val="00B050"/>
                </a:solidFill>
              </a:rPr>
              <a:t>Science of Information</a:t>
            </a:r>
          </a:p>
          <a:p>
            <a:pPr marL="457200" indent="-457200">
              <a:buAutoNum type="arabicPeriod"/>
            </a:pPr>
            <a:r>
              <a:rPr lang="en-US" sz="2400" dirty="0" err="1" smtClean="0">
                <a:solidFill>
                  <a:srgbClr val="00B050"/>
                </a:solidFill>
              </a:rPr>
              <a:t>CSoI</a:t>
            </a:r>
            <a:r>
              <a:rPr lang="en-US" sz="2400" dirty="0" smtClean="0">
                <a:solidFill>
                  <a:srgbClr val="00B050"/>
                </a:solidFill>
              </a:rPr>
              <a:t> Team &amp; History</a:t>
            </a:r>
          </a:p>
          <a:p>
            <a:pPr marL="457200" indent="-457200">
              <a:buAutoNum type="arabicPeriod"/>
            </a:pPr>
            <a:r>
              <a:rPr lang="en-US" sz="2400" b="1" dirty="0" smtClean="0">
                <a:solidFill>
                  <a:srgbClr val="0070C0"/>
                </a:solidFill>
              </a:rPr>
              <a:t>Research Plan</a:t>
            </a:r>
          </a:p>
          <a:p>
            <a:pPr marL="801688" lvl="2" indent="-344488">
              <a:spcBef>
                <a:spcPts val="0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000" dirty="0" smtClean="0"/>
              <a:t>Research Thrusts</a:t>
            </a:r>
            <a:endParaRPr lang="en-US" sz="2000" dirty="0"/>
          </a:p>
          <a:p>
            <a:pPr marL="801688" lvl="2" indent="-344488">
              <a:spcBef>
                <a:spcPts val="0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000" dirty="0" smtClean="0"/>
              <a:t>Overview of </a:t>
            </a:r>
            <a:r>
              <a:rPr lang="en-US" sz="2000" dirty="0"/>
              <a:t>R</a:t>
            </a:r>
            <a:r>
              <a:rPr lang="en-US" sz="2000" dirty="0" smtClean="0"/>
              <a:t>esearch Plan</a:t>
            </a:r>
          </a:p>
          <a:p>
            <a:pPr marL="801688" lvl="2" indent="-344488">
              <a:spcBef>
                <a:spcPts val="0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000" dirty="0" smtClean="0">
                <a:solidFill>
                  <a:srgbClr val="FF0000"/>
                </a:solidFill>
              </a:rPr>
              <a:t>Legacy &amp; Value Added </a:t>
            </a:r>
          </a:p>
          <a:p>
            <a:pPr marL="801688" lvl="2" indent="-344488">
              <a:spcBef>
                <a:spcPts val="0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000" dirty="0" smtClean="0"/>
              <a:t>TIMES</a:t>
            </a:r>
            <a:endParaRPr lang="en-US" sz="2000" dirty="0"/>
          </a:p>
          <a:p>
            <a:pPr marL="457200" indent="-457200">
              <a:buAutoNum type="arabicPeriod" startAt="4"/>
              <a:tabLst>
                <a:tab pos="457200" algn="l"/>
              </a:tabLst>
            </a:pP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</a:rPr>
              <a:t>Education and Diversity &amp; Knowledge Transfer</a:t>
            </a:r>
          </a:p>
          <a:p>
            <a:pPr marL="457200" indent="-457200">
              <a:buAutoNum type="arabicPeriod" startAt="4"/>
              <a:tabLst>
                <a:tab pos="457200" algn="l"/>
              </a:tabLst>
            </a:pP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</a:rPr>
              <a:t>Sustainability Plan</a:t>
            </a:r>
            <a:endParaRPr lang="en-US" sz="2400" dirty="0">
              <a:solidFill>
                <a:schemeClr val="accent5">
                  <a:lumMod val="75000"/>
                </a:schemeClr>
              </a:solidFill>
            </a:endParaRPr>
          </a:p>
          <a:p>
            <a:pPr marL="457200" indent="-457200">
              <a:buAutoNum type="arabicPeriod" startAt="4"/>
              <a:tabLst>
                <a:tab pos="457200" algn="l"/>
              </a:tabLst>
            </a:pP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</a:rPr>
              <a:t>Management</a:t>
            </a:r>
            <a:endParaRPr lang="en-US" sz="2400" dirty="0">
              <a:solidFill>
                <a:schemeClr val="accent5">
                  <a:lumMod val="75000"/>
                </a:schemeClr>
              </a:solidFill>
            </a:endParaRPr>
          </a:p>
          <a:p>
            <a:pPr marL="457200" indent="-457200">
              <a:buAutoNum type="arabicPeriod" startAt="4"/>
              <a:tabLst>
                <a:tab pos="457200" algn="l"/>
              </a:tabLst>
            </a:pP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</a:rPr>
              <a:t>Budget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00417F-D8B2-4CCF-B626-8C25AD657054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159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622540"/>
            <a:ext cx="8229600" cy="762000"/>
          </a:xfrm>
        </p:spPr>
        <p:txBody>
          <a:bodyPr/>
          <a:lstStyle/>
          <a:p>
            <a:r>
              <a:rPr lang="en-US" dirty="0" smtClean="0"/>
              <a:t>Value-Added &amp; Legacy in Research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2690" y="1290735"/>
            <a:ext cx="9434773" cy="5032427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000" dirty="0" smtClean="0"/>
              <a:t>Legacy of new </a:t>
            </a:r>
            <a:r>
              <a:rPr lang="en-US" sz="2000" i="1" u="sng" dirty="0" smtClean="0">
                <a:solidFill>
                  <a:schemeClr val="accent3">
                    <a:lumMod val="50000"/>
                  </a:schemeClr>
                </a:solidFill>
              </a:rPr>
              <a:t>collaboration between different disciplines</a:t>
            </a:r>
            <a:r>
              <a:rPr lang="en-US" sz="2000" dirty="0" smtClean="0"/>
              <a:t>:</a:t>
            </a:r>
          </a:p>
          <a:p>
            <a:pPr marL="0" indent="0">
              <a:buNone/>
            </a:pPr>
            <a:r>
              <a:rPr lang="en-US" sz="2000" dirty="0"/>
              <a:t> </a:t>
            </a:r>
            <a:r>
              <a:rPr lang="en-US" sz="2000" dirty="0" smtClean="0"/>
              <a:t>     </a:t>
            </a:r>
            <a:r>
              <a:rPr lang="en-US" sz="1200" dirty="0" smtClean="0"/>
              <a:t>Example:  </a:t>
            </a:r>
            <a:r>
              <a:rPr lang="en-US" sz="1200" i="1" dirty="0" smtClean="0"/>
              <a:t>Metabolic Phenomena </a:t>
            </a:r>
            <a:r>
              <a:rPr lang="en-US" sz="1200" dirty="0" smtClean="0"/>
              <a:t>(</a:t>
            </a:r>
            <a:r>
              <a:rPr lang="en-US" sz="1200" dirty="0" err="1" smtClean="0"/>
              <a:t>Ramkrishna</a:t>
            </a:r>
            <a:r>
              <a:rPr lang="en-US" sz="1200" dirty="0" smtClean="0"/>
              <a:t>, </a:t>
            </a:r>
            <a:r>
              <a:rPr lang="en-US" sz="1200" dirty="0" err="1" smtClean="0"/>
              <a:t>Subramaniam</a:t>
            </a:r>
            <a:r>
              <a:rPr lang="en-US" sz="1200" dirty="0" smtClean="0"/>
              <a:t>, </a:t>
            </a:r>
            <a:r>
              <a:rPr lang="en-US" sz="1200" dirty="0" err="1" smtClean="0"/>
              <a:t>Raginsky</a:t>
            </a:r>
            <a:r>
              <a:rPr lang="en-US" sz="1200" dirty="0" smtClean="0"/>
              <a:t>, Aguilar)</a:t>
            </a:r>
          </a:p>
          <a:p>
            <a:pPr marL="0" indent="0">
              <a:buNone/>
            </a:pPr>
            <a:r>
              <a:rPr lang="en-US" sz="1200" dirty="0"/>
              <a:t> </a:t>
            </a:r>
            <a:r>
              <a:rPr lang="en-US" sz="1200" dirty="0" smtClean="0"/>
              <a:t>                       Aging Process (</a:t>
            </a:r>
            <a:r>
              <a:rPr lang="en-US" sz="1200" dirty="0" err="1" smtClean="0"/>
              <a:t>Grama</a:t>
            </a:r>
            <a:r>
              <a:rPr lang="en-US" sz="1200" dirty="0" smtClean="0"/>
              <a:t>, </a:t>
            </a:r>
            <a:r>
              <a:rPr lang="en-US" sz="1200" dirty="0" err="1" smtClean="0"/>
              <a:t>Subramaniam</a:t>
            </a:r>
            <a:r>
              <a:rPr lang="en-US" sz="1200" dirty="0" smtClean="0"/>
              <a:t>, students)’</a:t>
            </a:r>
          </a:p>
          <a:p>
            <a:pPr marL="0" indent="0">
              <a:buNone/>
            </a:pPr>
            <a:r>
              <a:rPr lang="en-US" sz="1200" dirty="0"/>
              <a:t> </a:t>
            </a:r>
            <a:r>
              <a:rPr lang="en-US" sz="1200" dirty="0" smtClean="0"/>
              <a:t>                       Molecular Timing Channel (Goldsmith, students)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dirty="0" smtClean="0"/>
              <a:t>Legacy of  new </a:t>
            </a:r>
            <a:r>
              <a:rPr lang="en-US" sz="2000" i="1" u="sng" dirty="0" smtClean="0">
                <a:solidFill>
                  <a:schemeClr val="accent3">
                    <a:lumMod val="50000"/>
                  </a:schemeClr>
                </a:solidFill>
              </a:rPr>
              <a:t>collaboration within the same discipline</a:t>
            </a:r>
          </a:p>
          <a:p>
            <a:pPr marL="0" indent="0">
              <a:buNone/>
            </a:pPr>
            <a:r>
              <a:rPr lang="en-US" sz="2000" dirty="0"/>
              <a:t> </a:t>
            </a:r>
            <a:r>
              <a:rPr lang="en-US" sz="2000" dirty="0" smtClean="0"/>
              <a:t>     </a:t>
            </a:r>
            <a:r>
              <a:rPr lang="en-US" sz="1200" dirty="0" smtClean="0"/>
              <a:t>Examples: </a:t>
            </a:r>
            <a:r>
              <a:rPr lang="en-US" sz="1200" i="1" dirty="0" smtClean="0"/>
              <a:t>Genomic Compression </a:t>
            </a:r>
            <a:r>
              <a:rPr lang="en-US" sz="1200" dirty="0" smtClean="0"/>
              <a:t>(</a:t>
            </a:r>
            <a:r>
              <a:rPr lang="en-US" sz="1200" dirty="0" err="1" smtClean="0"/>
              <a:t>Milenkovic</a:t>
            </a:r>
            <a:r>
              <a:rPr lang="en-US" sz="1200" dirty="0" smtClean="0"/>
              <a:t>, </a:t>
            </a:r>
            <a:r>
              <a:rPr lang="en-US" sz="1200" dirty="0" err="1" smtClean="0"/>
              <a:t>Weissman</a:t>
            </a:r>
            <a:r>
              <a:rPr lang="en-US" sz="1200" dirty="0" smtClean="0"/>
              <a:t>, Lynch, Wang),</a:t>
            </a:r>
          </a:p>
          <a:p>
            <a:pPr marL="0" indent="0">
              <a:buNone/>
            </a:pPr>
            <a:r>
              <a:rPr lang="en-US" sz="1200" dirty="0"/>
              <a:t> </a:t>
            </a:r>
            <a:r>
              <a:rPr lang="en-US" sz="1200" dirty="0" smtClean="0"/>
              <a:t>                           </a:t>
            </a:r>
            <a:r>
              <a:rPr lang="en-US" sz="1200" dirty="0" err="1" smtClean="0"/>
              <a:t>Multiterminal</a:t>
            </a:r>
            <a:r>
              <a:rPr lang="en-US" sz="1200" dirty="0" smtClean="0"/>
              <a:t> Source Coding (</a:t>
            </a:r>
            <a:r>
              <a:rPr lang="en-US" sz="1200" dirty="0" err="1" smtClean="0"/>
              <a:t>Courtade</a:t>
            </a:r>
            <a:r>
              <a:rPr lang="en-US" sz="1200" dirty="0" smtClean="0"/>
              <a:t>, </a:t>
            </a:r>
            <a:r>
              <a:rPr lang="en-US" sz="1200" dirty="0" err="1" smtClean="0"/>
              <a:t>Verdu</a:t>
            </a:r>
            <a:r>
              <a:rPr lang="en-US" sz="1200" dirty="0" smtClean="0"/>
              <a:t>, </a:t>
            </a:r>
            <a:r>
              <a:rPr lang="en-US" sz="1200" dirty="0" err="1" smtClean="0"/>
              <a:t>Weissman</a:t>
            </a:r>
            <a:r>
              <a:rPr lang="en-US" sz="1200" dirty="0" smtClean="0"/>
              <a:t>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dirty="0" smtClean="0"/>
              <a:t>Legacy of  </a:t>
            </a:r>
            <a:r>
              <a:rPr lang="en-US" sz="2000" i="1" u="sng" dirty="0" smtClean="0">
                <a:solidFill>
                  <a:schemeClr val="accent3">
                    <a:lumMod val="50000"/>
                  </a:schemeClr>
                </a:solidFill>
              </a:rPr>
              <a:t>educating new crops of researchers</a:t>
            </a:r>
            <a:r>
              <a:rPr lang="en-US" sz="2000" dirty="0" smtClean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sz="1200" dirty="0" smtClean="0"/>
              <a:t>(</a:t>
            </a:r>
            <a:r>
              <a:rPr lang="en-US" sz="1050" dirty="0" err="1" smtClean="0"/>
              <a:t>Courtade,Grover,Kostina,Oshman,Polyanskiy,Ochoa</a:t>
            </a:r>
            <a:r>
              <a:rPr lang="en-US" sz="1200" dirty="0" smtClean="0"/>
              <a:t>)</a:t>
            </a:r>
            <a:endParaRPr lang="en-US" sz="1200" i="1" u="sng" dirty="0" smtClean="0"/>
          </a:p>
          <a:p>
            <a:pPr marL="0" indent="0">
              <a:buNone/>
            </a:pPr>
            <a:r>
              <a:rPr lang="en-US" sz="1600" dirty="0" smtClean="0"/>
              <a:t>      Example:  </a:t>
            </a:r>
            <a:r>
              <a:rPr lang="en-US" sz="1600" i="1" dirty="0" smtClean="0"/>
              <a:t>Conservation of Information</a:t>
            </a:r>
            <a:r>
              <a:rPr lang="en-US" sz="1600" dirty="0" smtClean="0"/>
              <a:t>? (</a:t>
            </a:r>
            <a:r>
              <a:rPr lang="en-US" sz="1600" dirty="0" err="1" smtClean="0"/>
              <a:t>Polyanskiy</a:t>
            </a:r>
            <a:r>
              <a:rPr lang="en-US" sz="1600" dirty="0" smtClean="0"/>
              <a:t>, </a:t>
            </a:r>
            <a:r>
              <a:rPr lang="en-US" sz="1600" dirty="0" err="1" smtClean="0"/>
              <a:t>Raginsky</a:t>
            </a:r>
            <a:r>
              <a:rPr lang="en-US" sz="1600" dirty="0" smtClean="0"/>
              <a:t>)</a:t>
            </a:r>
            <a:endParaRPr lang="en-US" sz="2000" dirty="0" smtClean="0"/>
          </a:p>
          <a:p>
            <a:pPr>
              <a:buFont typeface="Wingdings" panose="05000000000000000000" pitchFamily="2" charset="2"/>
              <a:buChar char="§"/>
            </a:pPr>
            <a:r>
              <a:rPr lang="en-US" sz="2000" dirty="0" smtClean="0"/>
              <a:t>Legacy of  </a:t>
            </a:r>
            <a:r>
              <a:rPr lang="en-US" sz="2000" i="1" u="sng" dirty="0" smtClean="0">
                <a:solidFill>
                  <a:schemeClr val="accent3">
                    <a:lumMod val="50000"/>
                  </a:schemeClr>
                </a:solidFill>
              </a:rPr>
              <a:t>new research directions </a:t>
            </a:r>
          </a:p>
          <a:p>
            <a:pPr marL="0" indent="0">
              <a:buNone/>
            </a:pPr>
            <a:r>
              <a:rPr lang="en-US" sz="2000" dirty="0" smtClean="0">
                <a:solidFill>
                  <a:schemeClr val="accent3">
                    <a:lumMod val="50000"/>
                  </a:schemeClr>
                </a:solidFill>
              </a:rPr>
              <a:t>    </a:t>
            </a:r>
            <a:r>
              <a:rPr lang="en-US" sz="2000" dirty="0"/>
              <a:t> </a:t>
            </a:r>
            <a:r>
              <a:rPr lang="en-US" sz="1200" dirty="0" smtClean="0"/>
              <a:t>- information theory in life sciences (e.g., </a:t>
            </a:r>
            <a:r>
              <a:rPr lang="en-US" sz="1200" dirty="0" err="1" smtClean="0"/>
              <a:t>Tse</a:t>
            </a:r>
            <a:r>
              <a:rPr lang="en-US" sz="1200" dirty="0" smtClean="0"/>
              <a:t>, Goldsmith, Coleman, </a:t>
            </a:r>
            <a:r>
              <a:rPr lang="en-US" sz="1200" dirty="0" err="1" smtClean="0"/>
              <a:t>Subramaniam</a:t>
            </a:r>
            <a:r>
              <a:rPr lang="en-US" sz="1200" dirty="0" smtClean="0"/>
              <a:t>, </a:t>
            </a:r>
            <a:r>
              <a:rPr lang="en-US" sz="1200" dirty="0" err="1" smtClean="0"/>
              <a:t>Bialek</a:t>
            </a:r>
            <a:r>
              <a:rPr lang="en-US" sz="1200" dirty="0" smtClean="0"/>
              <a:t>)</a:t>
            </a:r>
          </a:p>
          <a:p>
            <a:pPr marL="0" indent="0">
              <a:buNone/>
            </a:pPr>
            <a:r>
              <a:rPr lang="en-US" sz="1200" dirty="0"/>
              <a:t> </a:t>
            </a:r>
            <a:r>
              <a:rPr lang="en-US" sz="1200" dirty="0" smtClean="0"/>
              <a:t>       - information theory in data modeling (e.g., </a:t>
            </a:r>
            <a:r>
              <a:rPr lang="en-US" sz="1200" dirty="0" err="1" smtClean="0"/>
              <a:t>Courtade</a:t>
            </a:r>
            <a:r>
              <a:rPr lang="en-US" sz="1200" dirty="0" smtClean="0"/>
              <a:t>, </a:t>
            </a:r>
            <a:r>
              <a:rPr lang="en-US" sz="1200" dirty="0" err="1" smtClean="0"/>
              <a:t>Wiessman</a:t>
            </a:r>
            <a:r>
              <a:rPr lang="en-US" sz="1200" dirty="0" smtClean="0"/>
              <a:t>, </a:t>
            </a:r>
            <a:r>
              <a:rPr lang="en-US" sz="1200" dirty="0" err="1" smtClean="0"/>
              <a:t>Szpankowski</a:t>
            </a:r>
            <a:r>
              <a:rPr lang="en-US" sz="1200" dirty="0" smtClean="0"/>
              <a:t>)</a:t>
            </a:r>
          </a:p>
          <a:p>
            <a:pPr marL="0" indent="0">
              <a:buNone/>
            </a:pPr>
            <a:r>
              <a:rPr lang="en-US" sz="1200" dirty="0"/>
              <a:t> </a:t>
            </a:r>
            <a:r>
              <a:rPr lang="en-US" sz="1200" dirty="0" smtClean="0"/>
              <a:t>       - community detection (Abbe, </a:t>
            </a:r>
            <a:r>
              <a:rPr lang="en-US" sz="1200" dirty="0" err="1" smtClean="0"/>
              <a:t>Santhanam</a:t>
            </a:r>
            <a:r>
              <a:rPr lang="en-US" sz="1200" dirty="0" smtClean="0"/>
              <a:t>, </a:t>
            </a:r>
            <a:r>
              <a:rPr lang="en-US" sz="1200" dirty="0" err="1" smtClean="0"/>
              <a:t>Milenkovic</a:t>
            </a:r>
            <a:r>
              <a:rPr lang="en-US" sz="1200" dirty="0" smtClean="0"/>
              <a:t>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dirty="0" smtClean="0"/>
              <a:t>Legacy of </a:t>
            </a:r>
            <a:r>
              <a:rPr lang="en-US" sz="2000" dirty="0" smtClean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sz="2000" u="sng" dirty="0" smtClean="0">
                <a:solidFill>
                  <a:schemeClr val="accent3">
                    <a:lumMod val="50000"/>
                  </a:schemeClr>
                </a:solidFill>
              </a:rPr>
              <a:t>formulating </a:t>
            </a:r>
            <a:r>
              <a:rPr lang="en-US" sz="2000" i="1" u="sng" dirty="0" smtClean="0">
                <a:solidFill>
                  <a:schemeClr val="accent3">
                    <a:lumMod val="50000"/>
                  </a:schemeClr>
                </a:solidFill>
              </a:rPr>
              <a:t>new foundations</a:t>
            </a:r>
            <a:r>
              <a:rPr lang="en-US" sz="2000" dirty="0" smtClean="0"/>
              <a:t>:</a:t>
            </a:r>
          </a:p>
          <a:p>
            <a:pPr marL="0" indent="0">
              <a:buNone/>
            </a:pPr>
            <a:r>
              <a:rPr lang="en-US" sz="2000" dirty="0"/>
              <a:t> </a:t>
            </a:r>
            <a:r>
              <a:rPr lang="en-US" sz="2000" dirty="0" smtClean="0"/>
              <a:t>    </a:t>
            </a:r>
            <a:r>
              <a:rPr lang="en-US" sz="1200" dirty="0" smtClean="0"/>
              <a:t>- security (Kumar)</a:t>
            </a:r>
          </a:p>
          <a:p>
            <a:pPr marL="0" indent="0">
              <a:buNone/>
            </a:pPr>
            <a:r>
              <a:rPr lang="en-US" sz="1200" dirty="0"/>
              <a:t> </a:t>
            </a:r>
            <a:r>
              <a:rPr lang="en-US" sz="1200" dirty="0" smtClean="0"/>
              <a:t>       - structure (e.g., </a:t>
            </a:r>
            <a:r>
              <a:rPr lang="en-US" sz="1200" dirty="0" err="1" smtClean="0"/>
              <a:t>Szpankowski</a:t>
            </a:r>
            <a:r>
              <a:rPr lang="en-US" sz="1200" dirty="0" smtClean="0"/>
              <a:t>, </a:t>
            </a:r>
            <a:r>
              <a:rPr lang="en-US" sz="1200" dirty="0" err="1" smtClean="0"/>
              <a:t>Grama</a:t>
            </a:r>
            <a:r>
              <a:rPr lang="en-US" sz="1200" dirty="0" smtClean="0"/>
              <a:t>, </a:t>
            </a:r>
            <a:r>
              <a:rPr lang="en-US" sz="1200" dirty="0" err="1" smtClean="0"/>
              <a:t>Subramaniam</a:t>
            </a:r>
            <a:r>
              <a:rPr lang="en-US" sz="1200" dirty="0" smtClean="0"/>
              <a:t>, </a:t>
            </a:r>
            <a:r>
              <a:rPr lang="en-US" sz="1200" dirty="0" err="1" smtClean="0"/>
              <a:t>Courtade</a:t>
            </a:r>
            <a:r>
              <a:rPr lang="en-US" sz="1200" dirty="0" smtClean="0"/>
              <a:t>, Neville)</a:t>
            </a:r>
          </a:p>
          <a:p>
            <a:pPr marL="0" indent="0">
              <a:buNone/>
            </a:pPr>
            <a:r>
              <a:rPr lang="en-US" sz="1200" dirty="0"/>
              <a:t> </a:t>
            </a:r>
            <a:r>
              <a:rPr lang="en-US" sz="1200" dirty="0" smtClean="0"/>
              <a:t>       - temporal information (e.g., </a:t>
            </a:r>
            <a:r>
              <a:rPr lang="en-US" sz="1200" dirty="0" err="1" smtClean="0"/>
              <a:t>Verdu</a:t>
            </a:r>
            <a:r>
              <a:rPr lang="en-US" sz="1200" dirty="0" smtClean="0"/>
              <a:t>, Goldsmith, </a:t>
            </a:r>
            <a:r>
              <a:rPr lang="en-US" sz="1200" dirty="0" err="1" smtClean="0"/>
              <a:t>Polyanskiy</a:t>
            </a:r>
            <a:r>
              <a:rPr lang="en-US" sz="1200" dirty="0" smtClean="0"/>
              <a:t>, Kumar) &amp; structures (</a:t>
            </a:r>
            <a:r>
              <a:rPr lang="en-US" sz="1200" dirty="0" err="1" smtClean="0"/>
              <a:t>Grama</a:t>
            </a:r>
            <a:r>
              <a:rPr lang="en-US" sz="1200" dirty="0" smtClean="0"/>
              <a:t>, </a:t>
            </a:r>
            <a:r>
              <a:rPr lang="en-US" sz="1200" dirty="0" err="1" smtClean="0"/>
              <a:t>Szpankowski</a:t>
            </a:r>
            <a:r>
              <a:rPr lang="en-US" sz="1200" dirty="0" smtClean="0"/>
              <a:t> &amp; postdocs)</a:t>
            </a:r>
          </a:p>
          <a:p>
            <a:pPr marL="0" indent="0">
              <a:buNone/>
            </a:pPr>
            <a:r>
              <a:rPr lang="en-US" sz="1200" dirty="0"/>
              <a:t> </a:t>
            </a:r>
            <a:r>
              <a:rPr lang="en-US" sz="1200" dirty="0" smtClean="0"/>
              <a:t>       - value of information (e.g., Sims, </a:t>
            </a:r>
            <a:r>
              <a:rPr lang="en-US" sz="1200" dirty="0" err="1" smtClean="0"/>
              <a:t>Raginsky</a:t>
            </a:r>
            <a:r>
              <a:rPr lang="en-US" sz="1200" dirty="0" smtClean="0"/>
              <a:t>, </a:t>
            </a:r>
            <a:r>
              <a:rPr lang="en-US" sz="1200" dirty="0" err="1" smtClean="0"/>
              <a:t>Szpankowski</a:t>
            </a:r>
            <a:r>
              <a:rPr lang="en-US" sz="1200" dirty="0" smtClean="0"/>
              <a:t>)</a:t>
            </a:r>
          </a:p>
          <a:p>
            <a:pPr marL="0" indent="0">
              <a:buNone/>
            </a:pPr>
            <a:r>
              <a:rPr lang="en-US" sz="1200" dirty="0"/>
              <a:t> </a:t>
            </a:r>
            <a:r>
              <a:rPr lang="en-US" sz="1200" dirty="0" smtClean="0"/>
              <a:t>       - spatial information (</a:t>
            </a:r>
            <a:r>
              <a:rPr lang="en-US" sz="1200" dirty="0" err="1" smtClean="0"/>
              <a:t>Bialek</a:t>
            </a:r>
            <a:r>
              <a:rPr lang="en-US" sz="1200" dirty="0" smtClean="0"/>
              <a:t>, </a:t>
            </a:r>
            <a:r>
              <a:rPr lang="en-US" sz="1200" dirty="0" err="1" smtClean="0"/>
              <a:t>Tse</a:t>
            </a:r>
            <a:r>
              <a:rPr lang="en-US" sz="1200" dirty="0" smtClean="0"/>
              <a:t>, </a:t>
            </a:r>
            <a:r>
              <a:rPr lang="en-US" sz="1200" dirty="0" err="1" smtClean="0"/>
              <a:t>Courtade</a:t>
            </a:r>
            <a:r>
              <a:rPr lang="en-US" sz="1200" dirty="0" smtClean="0"/>
              <a:t>, Kumar)</a:t>
            </a:r>
          </a:p>
          <a:p>
            <a:pPr marL="0" indent="0">
              <a:buNone/>
            </a:pPr>
            <a:r>
              <a:rPr lang="en-US" sz="2000" dirty="0"/>
              <a:t> </a:t>
            </a:r>
            <a:r>
              <a:rPr lang="en-US" sz="2000" dirty="0" smtClean="0"/>
              <a:t>    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00417F-D8B2-4CCF-B626-8C25AD657054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630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66185" y="1687551"/>
            <a:ext cx="7731766" cy="4221163"/>
          </a:xfrm>
        </p:spPr>
        <p:txBody>
          <a:bodyPr>
            <a:noAutofit/>
          </a:bodyPr>
          <a:lstStyle/>
          <a:p>
            <a:pPr marL="457200" indent="-457200">
              <a:buClr>
                <a:srgbClr val="0070C0"/>
              </a:buClr>
              <a:buAutoNum type="arabicPeriod"/>
            </a:pPr>
            <a:r>
              <a:rPr lang="en-US" sz="2400" dirty="0" smtClean="0">
                <a:solidFill>
                  <a:srgbClr val="00B050"/>
                </a:solidFill>
              </a:rPr>
              <a:t>Science of Information</a:t>
            </a:r>
          </a:p>
          <a:p>
            <a:pPr marL="457200" indent="-457200">
              <a:buAutoNum type="arabicPeriod"/>
            </a:pPr>
            <a:r>
              <a:rPr lang="en-US" sz="2400" dirty="0" err="1" smtClean="0">
                <a:solidFill>
                  <a:srgbClr val="00B050"/>
                </a:solidFill>
              </a:rPr>
              <a:t>CSoI</a:t>
            </a:r>
            <a:r>
              <a:rPr lang="en-US" sz="2400" dirty="0" smtClean="0">
                <a:solidFill>
                  <a:srgbClr val="00B050"/>
                </a:solidFill>
              </a:rPr>
              <a:t> Team &amp; History</a:t>
            </a:r>
          </a:p>
          <a:p>
            <a:pPr marL="457200" indent="-457200">
              <a:buAutoNum type="arabicPeriod"/>
            </a:pPr>
            <a:r>
              <a:rPr lang="en-US" sz="2400" b="1" dirty="0" smtClean="0">
                <a:solidFill>
                  <a:srgbClr val="0070C0"/>
                </a:solidFill>
              </a:rPr>
              <a:t>Research Plan</a:t>
            </a:r>
          </a:p>
          <a:p>
            <a:pPr marL="801688" lvl="2" indent="-344488">
              <a:spcBef>
                <a:spcPts val="0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000" dirty="0" smtClean="0"/>
              <a:t>Research Thrusts</a:t>
            </a:r>
            <a:endParaRPr lang="en-US" sz="2000" dirty="0"/>
          </a:p>
          <a:p>
            <a:pPr marL="801688" lvl="2" indent="-344488">
              <a:spcBef>
                <a:spcPts val="0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000" dirty="0" smtClean="0"/>
              <a:t>Overview of </a:t>
            </a:r>
            <a:r>
              <a:rPr lang="en-US" sz="2000" dirty="0"/>
              <a:t>R</a:t>
            </a:r>
            <a:r>
              <a:rPr lang="en-US" sz="2000" dirty="0" smtClean="0"/>
              <a:t>esearch Plan</a:t>
            </a:r>
          </a:p>
          <a:p>
            <a:pPr marL="801688" lvl="2" indent="-344488">
              <a:spcBef>
                <a:spcPts val="0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000" dirty="0" smtClean="0"/>
              <a:t>Legacy &amp; Value Added </a:t>
            </a:r>
          </a:p>
          <a:p>
            <a:pPr marL="801688" lvl="2" indent="-344488">
              <a:spcBef>
                <a:spcPts val="0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000" dirty="0" smtClean="0">
                <a:solidFill>
                  <a:srgbClr val="FF0000"/>
                </a:solidFill>
              </a:rPr>
              <a:t>TIMES: </a:t>
            </a:r>
            <a:r>
              <a:rPr lang="en-US" sz="1600" dirty="0" smtClean="0">
                <a:solidFill>
                  <a:srgbClr val="FF0000"/>
                </a:solidFill>
              </a:rPr>
              <a:t>Temporal Information Maximally Extracted from Structures</a:t>
            </a:r>
          </a:p>
          <a:p>
            <a:pPr marL="457200" indent="-457200">
              <a:buAutoNum type="arabicPeriod" startAt="4"/>
              <a:tabLst>
                <a:tab pos="457200" algn="l"/>
              </a:tabLst>
            </a:pP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</a:rPr>
              <a:t>Education and Diversity &amp; Knowledge Transfer</a:t>
            </a:r>
          </a:p>
          <a:p>
            <a:pPr marL="457200" indent="-457200">
              <a:buAutoNum type="arabicPeriod" startAt="4"/>
              <a:tabLst>
                <a:tab pos="457200" algn="l"/>
              </a:tabLst>
            </a:pP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</a:rPr>
              <a:t>Sustainability Plan</a:t>
            </a:r>
            <a:endParaRPr lang="en-US" sz="2400" dirty="0">
              <a:solidFill>
                <a:schemeClr val="accent5">
                  <a:lumMod val="75000"/>
                </a:schemeClr>
              </a:solidFill>
            </a:endParaRPr>
          </a:p>
          <a:p>
            <a:pPr marL="457200" indent="-457200">
              <a:buAutoNum type="arabicPeriod" startAt="4"/>
              <a:tabLst>
                <a:tab pos="457200" algn="l"/>
              </a:tabLst>
            </a:pP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</a:rPr>
              <a:t>Management</a:t>
            </a:r>
            <a:endParaRPr lang="en-US" sz="2400" dirty="0">
              <a:solidFill>
                <a:schemeClr val="accent5">
                  <a:lumMod val="75000"/>
                </a:schemeClr>
              </a:solidFill>
            </a:endParaRPr>
          </a:p>
          <a:p>
            <a:pPr marL="457200" indent="-457200">
              <a:buAutoNum type="arabicPeriod" startAt="4"/>
              <a:tabLst>
                <a:tab pos="457200" algn="l"/>
              </a:tabLst>
            </a:pP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</a:rPr>
              <a:t>Budget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00417F-D8B2-4CCF-B626-8C25AD657054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732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Motivation: Infection </a:t>
            </a:r>
            <a:r>
              <a:rPr lang="en-US" dirty="0" smtClean="0"/>
              <a:t>Spread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00417F-D8B2-4CCF-B626-8C25AD657054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9148" y="2491500"/>
            <a:ext cx="692780" cy="823937"/>
          </a:xfrm>
          <a:prstGeom prst="rect">
            <a:avLst/>
          </a:prstGeom>
          <a:effectLst>
            <a:softEdge rad="88900"/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9028" y="3418730"/>
            <a:ext cx="677024" cy="627628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r="7294" b="13658"/>
          <a:stretch/>
        </p:blipFill>
        <p:spPr>
          <a:xfrm>
            <a:off x="1549148" y="1927120"/>
            <a:ext cx="679700" cy="658940"/>
          </a:xfrm>
          <a:prstGeom prst="rect">
            <a:avLst/>
          </a:prstGeom>
          <a:effectLst>
            <a:softEdge rad="190500"/>
          </a:effectLst>
        </p:spPr>
      </p:pic>
      <p:cxnSp>
        <p:nvCxnSpPr>
          <p:cNvPr id="8" name="Curved Connector 7"/>
          <p:cNvCxnSpPr/>
          <p:nvPr/>
        </p:nvCxnSpPr>
        <p:spPr>
          <a:xfrm>
            <a:off x="2641141" y="2158233"/>
            <a:ext cx="786258" cy="339270"/>
          </a:xfrm>
          <a:prstGeom prst="curvedConnector3">
            <a:avLst/>
          </a:prstGeom>
          <a:ln w="57150">
            <a:solidFill>
              <a:srgbClr val="C00000"/>
            </a:solidFill>
            <a:prstDash val="sysDot"/>
            <a:tailEnd type="triangle"/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" name="Curved Connector 8"/>
          <p:cNvCxnSpPr/>
          <p:nvPr/>
        </p:nvCxnSpPr>
        <p:spPr>
          <a:xfrm>
            <a:off x="2531698" y="2892804"/>
            <a:ext cx="1032575" cy="105413"/>
          </a:xfrm>
          <a:prstGeom prst="curvedConnector3">
            <a:avLst/>
          </a:prstGeom>
          <a:ln w="57150">
            <a:solidFill>
              <a:srgbClr val="C00000"/>
            </a:solidFill>
            <a:prstDash val="sysDot"/>
            <a:tailEnd type="triangle"/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" name="Curved Connector 11"/>
          <p:cNvCxnSpPr/>
          <p:nvPr/>
        </p:nvCxnSpPr>
        <p:spPr>
          <a:xfrm flipV="1">
            <a:off x="2655210" y="3479628"/>
            <a:ext cx="1050100" cy="252916"/>
          </a:xfrm>
          <a:prstGeom prst="curvedConnector3">
            <a:avLst/>
          </a:prstGeom>
          <a:ln w="57150">
            <a:solidFill>
              <a:srgbClr val="C00000"/>
            </a:solidFill>
            <a:prstDash val="sysDot"/>
            <a:tailEnd type="triangle"/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9262" y="1997756"/>
            <a:ext cx="4136936" cy="2086330"/>
          </a:xfrm>
          <a:prstGeom prst="rect">
            <a:avLst/>
          </a:prstGeom>
          <a:effectLst>
            <a:softEdge rad="165100"/>
          </a:effectLst>
        </p:spPr>
      </p:pic>
      <p:sp>
        <p:nvSpPr>
          <p:cNvPr id="13" name="Rounded Rectangle 12"/>
          <p:cNvSpPr/>
          <p:nvPr/>
        </p:nvSpPr>
        <p:spPr>
          <a:xfrm>
            <a:off x="3963486" y="1681792"/>
            <a:ext cx="4365427" cy="2795373"/>
          </a:xfrm>
          <a:prstGeom prst="roundRect">
            <a:avLst/>
          </a:prstGeom>
          <a:solidFill>
            <a:srgbClr val="FF1916">
              <a:alpha val="50196"/>
            </a:srgbClr>
          </a:solidFill>
          <a:ln w="34925">
            <a:noFill/>
          </a:ln>
          <a:effectLst>
            <a:softEdge rad="317500"/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6"/>
          <a:srcRect r="5055"/>
          <a:stretch/>
        </p:blipFill>
        <p:spPr>
          <a:xfrm>
            <a:off x="1223242" y="4630474"/>
            <a:ext cx="1567092" cy="1373744"/>
          </a:xfrm>
          <a:prstGeom prst="rect">
            <a:avLst/>
          </a:prstGeom>
          <a:scene3d>
            <a:camera prst="orthographicFront">
              <a:rot lat="39997" lon="2102464" rev="33582"/>
            </a:camera>
            <a:lightRig rig="threePt" dir="t"/>
          </a:scene3d>
        </p:spPr>
      </p:pic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rcRect l="6119" t="17943" r="4567" b="13794"/>
          <a:stretch/>
        </p:blipFill>
        <p:spPr>
          <a:xfrm rot="20549767">
            <a:off x="2825957" y="5132522"/>
            <a:ext cx="1041894" cy="796332"/>
          </a:xfrm>
          <a:prstGeom prst="rect">
            <a:avLst/>
          </a:prstGeom>
          <a:scene3d>
            <a:camera prst="orthographicFront">
              <a:rot lat="0" lon="21599986" rev="20399953"/>
            </a:camera>
            <a:lightRig rig="threePt" dir="t"/>
          </a:scene3d>
        </p:spPr>
      </p:pic>
      <p:grpSp>
        <p:nvGrpSpPr>
          <p:cNvPr id="28" name="Group 27"/>
          <p:cNvGrpSpPr/>
          <p:nvPr/>
        </p:nvGrpSpPr>
        <p:grpSpPr>
          <a:xfrm>
            <a:off x="4672413" y="4630474"/>
            <a:ext cx="1813229" cy="1280132"/>
            <a:chOff x="3582727" y="2597016"/>
            <a:chExt cx="4120865" cy="2585665"/>
          </a:xfrm>
        </p:grpSpPr>
        <p:cxnSp>
          <p:nvCxnSpPr>
            <p:cNvPr id="29" name="Straight Connector 28"/>
            <p:cNvCxnSpPr/>
            <p:nvPr/>
          </p:nvCxnSpPr>
          <p:spPr>
            <a:xfrm>
              <a:off x="4945338" y="2893618"/>
              <a:ext cx="1120379" cy="141064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flipV="1">
              <a:off x="5809988" y="4274717"/>
              <a:ext cx="637605" cy="252711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5305090" y="3642851"/>
              <a:ext cx="949005" cy="322634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5851118" y="4695020"/>
              <a:ext cx="758925" cy="196461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5255659" y="3884756"/>
              <a:ext cx="308305" cy="661048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flipV="1">
              <a:off x="4669892" y="3698174"/>
              <a:ext cx="437971" cy="314714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flipV="1">
              <a:off x="5030348" y="4764202"/>
              <a:ext cx="390462" cy="31714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4687914" y="4184784"/>
              <a:ext cx="732896" cy="406104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4568243" y="4274590"/>
              <a:ext cx="215387" cy="316297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6590990" y="4152269"/>
              <a:ext cx="918300" cy="26149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6388219" y="3139316"/>
              <a:ext cx="918300" cy="196461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6326636" y="3309028"/>
              <a:ext cx="104656" cy="409386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3681549" y="3998767"/>
              <a:ext cx="98570" cy="496555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 flipV="1">
              <a:off x="3927764" y="4215280"/>
              <a:ext cx="515524" cy="401792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87914" y="2597016"/>
              <a:ext cx="203298" cy="523404"/>
            </a:xfrm>
            <a:prstGeom prst="rect">
              <a:avLst/>
            </a:prstGeom>
          </p:spPr>
        </p:pic>
        <p:pic>
          <p:nvPicPr>
            <p:cNvPr id="44" name="Picture 43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088531" y="2695933"/>
              <a:ext cx="319947" cy="604562"/>
            </a:xfrm>
            <a:prstGeom prst="rect">
              <a:avLst/>
            </a:prstGeom>
          </p:spPr>
        </p:pic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197509" y="3124616"/>
              <a:ext cx="319947" cy="604562"/>
            </a:xfrm>
            <a:prstGeom prst="rect">
              <a:avLst/>
            </a:prstGeom>
          </p:spPr>
        </p:pic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639505" y="4578119"/>
              <a:ext cx="319947" cy="604562"/>
            </a:xfrm>
            <a:prstGeom prst="rect">
              <a:avLst/>
            </a:prstGeom>
          </p:spPr>
        </p:pic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450297" y="4405684"/>
              <a:ext cx="319947" cy="604562"/>
            </a:xfrm>
            <a:prstGeom prst="rect">
              <a:avLst/>
            </a:prstGeom>
          </p:spPr>
        </p:pic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712771" y="4492856"/>
              <a:ext cx="319947" cy="604562"/>
            </a:xfrm>
            <a:prstGeom prst="rect">
              <a:avLst/>
            </a:prstGeom>
          </p:spPr>
        </p:pic>
        <p:pic>
          <p:nvPicPr>
            <p:cNvPr id="49" name="Picture 48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83630" y="4502500"/>
              <a:ext cx="203298" cy="523404"/>
            </a:xfrm>
            <a:prstGeom prst="rect">
              <a:avLst/>
            </a:prstGeom>
          </p:spPr>
        </p:pic>
        <p:pic>
          <p:nvPicPr>
            <p:cNvPr id="50" name="Picture 49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75878" y="3337647"/>
              <a:ext cx="203298" cy="523404"/>
            </a:xfrm>
            <a:prstGeom prst="rect">
              <a:avLst/>
            </a:prstGeom>
          </p:spPr>
        </p:pic>
        <p:pic>
          <p:nvPicPr>
            <p:cNvPr id="51" name="Picture 50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00294" y="4274717"/>
              <a:ext cx="203298" cy="523404"/>
            </a:xfrm>
            <a:prstGeom prst="rect">
              <a:avLst/>
            </a:prstGeom>
          </p:spPr>
        </p:pic>
        <p:pic>
          <p:nvPicPr>
            <p:cNvPr id="52" name="Picture 51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73248" y="3718414"/>
              <a:ext cx="203298" cy="523404"/>
            </a:xfrm>
            <a:prstGeom prst="rect">
              <a:avLst/>
            </a:prstGeom>
          </p:spPr>
        </p:pic>
        <p:pic>
          <p:nvPicPr>
            <p:cNvPr id="53" name="Picture 52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66594" y="3751186"/>
              <a:ext cx="203298" cy="523404"/>
            </a:xfrm>
            <a:prstGeom prst="rect">
              <a:avLst/>
            </a:prstGeom>
          </p:spPr>
        </p:pic>
        <p:pic>
          <p:nvPicPr>
            <p:cNvPr id="54" name="Picture 53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82727" y="3426897"/>
              <a:ext cx="203298" cy="523404"/>
            </a:xfrm>
            <a:prstGeom prst="rect">
              <a:avLst/>
            </a:prstGeom>
          </p:spPr>
        </p:pic>
      </p:grpSp>
      <p:sp>
        <p:nvSpPr>
          <p:cNvPr id="55" name="Rectangle 54"/>
          <p:cNvSpPr/>
          <p:nvPr/>
        </p:nvSpPr>
        <p:spPr>
          <a:xfrm>
            <a:off x="3298179" y="5905678"/>
            <a:ext cx="422068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b="1" dirty="0" smtClean="0">
                <a:solidFill>
                  <a:srgbClr val="444D26">
                    <a:lumMod val="75000"/>
                  </a:srgbClr>
                </a:solidFill>
                <a:latin typeface="+mn-lt"/>
                <a:ea typeface="Fira Sans Book" charset="0"/>
                <a:cs typeface="Fira Sans Book" charset="0"/>
              </a:rPr>
              <a:t>Infection network</a:t>
            </a:r>
          </a:p>
          <a:p>
            <a:r>
              <a:rPr lang="en-US" sz="1100" dirty="0">
                <a:solidFill>
                  <a:srgbClr val="444D26">
                    <a:lumMod val="75000"/>
                  </a:srgbClr>
                </a:solidFill>
                <a:latin typeface="+mn-lt"/>
                <a:ea typeface="Fira Sans Book" charset="0"/>
                <a:cs typeface="Fira Sans Book" charset="0"/>
              </a:rPr>
              <a:t>N</a:t>
            </a:r>
            <a:r>
              <a:rPr lang="en-US" sz="1100" dirty="0" smtClean="0">
                <a:solidFill>
                  <a:srgbClr val="444D26">
                    <a:lumMod val="75000"/>
                  </a:srgbClr>
                </a:solidFill>
                <a:latin typeface="+mn-lt"/>
                <a:ea typeface="Fira Sans Book" charset="0"/>
                <a:cs typeface="Fira Sans Book" charset="0"/>
              </a:rPr>
              <a:t>odes as patients, edges formed among friends and family.</a:t>
            </a:r>
          </a:p>
        </p:txBody>
      </p:sp>
      <p:sp>
        <p:nvSpPr>
          <p:cNvPr id="56" name="Rectangle 55"/>
          <p:cNvSpPr/>
          <p:nvPr/>
        </p:nvSpPr>
        <p:spPr>
          <a:xfrm>
            <a:off x="3298179" y="6298303"/>
            <a:ext cx="422068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smtClean="0">
                <a:solidFill>
                  <a:srgbClr val="444D26">
                    <a:lumMod val="75000"/>
                  </a:srgbClr>
                </a:solidFill>
                <a:latin typeface="+mn-lt"/>
                <a:ea typeface="Fira Sans Book" charset="0"/>
                <a:cs typeface="Fira Sans Book" charset="0"/>
              </a:rPr>
              <a:t>Only structure info available. Patients admitted not at the order they got infected.</a:t>
            </a:r>
          </a:p>
        </p:txBody>
      </p:sp>
    </p:spTree>
    <p:extLst>
      <p:ext uri="{BB962C8B-B14F-4D97-AF65-F5344CB8AC3E}">
        <p14:creationId xmlns:p14="http://schemas.microsoft.com/office/powerpoint/2010/main" val="4237314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2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55" grpId="0"/>
      <p:bldP spid="5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Further </a:t>
            </a:r>
            <a:r>
              <a:rPr lang="en-US" dirty="0" smtClean="0"/>
              <a:t>Motivation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00417F-D8B2-4CCF-B626-8C25AD657054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1593" y="4479640"/>
            <a:ext cx="3022704" cy="2153159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29285" y="4056309"/>
            <a:ext cx="6096000" cy="784830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spcBef>
                <a:spcPts val="600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+mn-lt"/>
                <a:ea typeface="Fira Sans Book" charset="0"/>
                <a:cs typeface="Fira Sans Book" charset="0"/>
              </a:rPr>
              <a:t>Network of biochemical </a:t>
            </a:r>
            <a:r>
              <a:rPr lang="en-US" sz="200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Fira Sans Book" charset="0"/>
                <a:cs typeface="Fira Sans Book" charset="0"/>
              </a:rPr>
              <a:t>reactions: </a:t>
            </a:r>
          </a:p>
          <a:p>
            <a:pPr>
              <a:spcBef>
                <a:spcPts val="600"/>
              </a:spcBef>
              <a:buClr>
                <a:schemeClr val="accent1">
                  <a:lumMod val="75000"/>
                </a:schemeClr>
              </a:buClr>
            </a:pP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+mn-lt"/>
                <a:ea typeface="Fira Sans Book" charset="0"/>
                <a:cs typeface="Fira Sans Book" charset="0"/>
              </a:rPr>
              <a:t> </a:t>
            </a:r>
            <a:r>
              <a:rPr lang="en-US" sz="200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Fira Sans Book" charset="0"/>
                <a:cs typeface="Fira Sans Book" charset="0"/>
              </a:rPr>
              <a:t>    (</a:t>
            </a:r>
            <a:r>
              <a:rPr lang="en-US" sz="2000" dirty="0">
                <a:solidFill>
                  <a:srgbClr val="00B0F0"/>
                </a:solidFill>
                <a:latin typeface="+mn-lt"/>
                <a:ea typeface="Fira Sans Book" charset="0"/>
                <a:cs typeface="Fira Sans Book" charset="0"/>
              </a:rPr>
              <a:t>protein-protein interaction </a:t>
            </a:r>
            <a:r>
              <a:rPr lang="en-US" sz="2000" dirty="0" smtClean="0">
                <a:solidFill>
                  <a:srgbClr val="00B0F0"/>
                </a:solidFill>
                <a:latin typeface="+mn-lt"/>
                <a:ea typeface="Fira Sans Book" charset="0"/>
                <a:cs typeface="Fira Sans Book" charset="0"/>
              </a:rPr>
              <a:t>network</a:t>
            </a:r>
            <a:r>
              <a:rPr lang="en-US" sz="200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Fira Sans Book" charset="0"/>
                <a:cs typeface="Fira Sans Book" charset="0"/>
              </a:rPr>
              <a:t>)</a:t>
            </a:r>
          </a:p>
        </p:txBody>
      </p:sp>
      <p:sp>
        <p:nvSpPr>
          <p:cNvPr id="9" name="Rectangle 8"/>
          <p:cNvSpPr/>
          <p:nvPr/>
        </p:nvSpPr>
        <p:spPr>
          <a:xfrm>
            <a:off x="924299" y="5132680"/>
            <a:ext cx="6463895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sz="200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Fira Sans Book" charset="0"/>
                <a:cs typeface="Fira Sans Book" charset="0"/>
              </a:rPr>
              <a:t>Cancer proteins tend to be ancient proteins</a:t>
            </a:r>
          </a:p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sz="2000" baseline="3000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Fira Sans Book" charset="0"/>
                <a:cs typeface="Fira Sans Book" charset="0"/>
              </a:rPr>
              <a:t> </a:t>
            </a:r>
            <a:r>
              <a:rPr lang="en-US" sz="200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Fira Sans Book" charset="0"/>
                <a:cs typeface="Fira Sans Book" charset="0"/>
              </a:rPr>
              <a:t>[Srivastava et al., Nature 2010]</a:t>
            </a:r>
            <a:r>
              <a:rPr lang="en-US" sz="2000" baseline="3000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Fira Sans Book" charset="0"/>
                <a:cs typeface="Fira Sans Book" charset="0"/>
              </a:rPr>
              <a:t> </a:t>
            </a:r>
            <a:endParaRPr lang="en-US" sz="2000" baseline="30000" dirty="0">
              <a:solidFill>
                <a:schemeClr val="tx2">
                  <a:lumMod val="75000"/>
                </a:schemeClr>
              </a:solidFill>
              <a:latin typeface="+mn-lt"/>
              <a:ea typeface="Fira Sans Book" charset="0"/>
              <a:cs typeface="Fira Sans Book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872503" y="4772210"/>
            <a:ext cx="646389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Bef>
                <a:spcPts val="600"/>
              </a:spcBef>
              <a:buClr>
                <a:schemeClr val="accent1">
                  <a:lumMod val="75000"/>
                </a:schemeClr>
              </a:buClr>
            </a:pPr>
            <a:r>
              <a:rPr lang="en-US" sz="200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Fira Sans Book" charset="0"/>
                <a:cs typeface="Fira Sans Book" charset="0"/>
              </a:rPr>
              <a:t> Study 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+mn-lt"/>
                <a:ea typeface="Fira Sans Book" charset="0"/>
                <a:cs typeface="Fira Sans Book" charset="0"/>
              </a:rPr>
              <a:t>of the phylogenetic tree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29285" y="3293484"/>
            <a:ext cx="487505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spcBef>
                <a:spcPts val="600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+mn-lt"/>
                <a:ea typeface="Fira Sans Book" charset="0"/>
                <a:cs typeface="Fira Sans Book" charset="0"/>
              </a:rPr>
              <a:t>Social </a:t>
            </a:r>
            <a:r>
              <a:rPr lang="en-US" sz="200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Fira Sans Book" charset="0"/>
                <a:cs typeface="Fira Sans Book" charset="0"/>
              </a:rPr>
              <a:t>networks: spread of information</a:t>
            </a:r>
            <a:endParaRPr lang="en-US" sz="2000" dirty="0">
              <a:solidFill>
                <a:schemeClr val="tx2">
                  <a:lumMod val="75000"/>
                </a:schemeClr>
              </a:solidFill>
              <a:latin typeface="+mn-lt"/>
              <a:ea typeface="Fira Sans Book" charset="0"/>
              <a:cs typeface="Fira Sans Book" charset="0"/>
            </a:endParaRPr>
          </a:p>
        </p:txBody>
      </p:sp>
      <p:pic>
        <p:nvPicPr>
          <p:cNvPr id="12" name="Picture 6" descr="Facebook connection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3372" y="3217599"/>
            <a:ext cx="2809903" cy="1391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662486" y="1659895"/>
            <a:ext cx="7613653" cy="750855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marL="342900" indent="-342900">
              <a:spcBef>
                <a:spcPts val="600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00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Fira Sans Book" charset="0"/>
                <a:cs typeface="Fira Sans Book" charset="0"/>
              </a:rPr>
              <a:t>Financial transaction networks: flow of capital 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6906562" y="1901437"/>
            <a:ext cx="1917735" cy="2015180"/>
            <a:chOff x="7678929" y="1803927"/>
            <a:chExt cx="2496671" cy="3099302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70500" y="1803927"/>
              <a:ext cx="1408953" cy="476226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678929" y="2406558"/>
              <a:ext cx="2496671" cy="2496671"/>
            </a:xfrm>
            <a:prstGeom prst="rect">
              <a:avLst/>
            </a:prstGeom>
          </p:spPr>
        </p:pic>
      </p:grpSp>
      <p:sp>
        <p:nvSpPr>
          <p:cNvPr id="17" name="Rectangle 16"/>
          <p:cNvSpPr/>
          <p:nvPr/>
        </p:nvSpPr>
        <p:spPr>
          <a:xfrm>
            <a:off x="658467" y="2482934"/>
            <a:ext cx="67297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spcBef>
                <a:spcPts val="600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+mn-lt"/>
                <a:ea typeface="Fira Sans Book" charset="0"/>
                <a:cs typeface="Fira Sans Book" charset="0"/>
              </a:rPr>
              <a:t>Spread of infectious </a:t>
            </a:r>
            <a:r>
              <a:rPr lang="en-US" sz="200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Fira Sans Book" charset="0"/>
                <a:cs typeface="Fira Sans Book" charset="0"/>
              </a:rPr>
              <a:t>diseases: origin and initial carriers</a:t>
            </a:r>
            <a:endParaRPr lang="en-US" sz="2000" dirty="0">
              <a:solidFill>
                <a:schemeClr val="tx2">
                  <a:lumMod val="75000"/>
                </a:schemeClr>
              </a:solidFill>
              <a:latin typeface="+mn-lt"/>
              <a:ea typeface="Fira Sans Book" charset="0"/>
              <a:cs typeface="Fira Sans Book" charset="0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5647251" y="3335957"/>
            <a:ext cx="3378295" cy="2839986"/>
            <a:chOff x="6599909" y="3516776"/>
            <a:chExt cx="4412998" cy="2973895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599909" y="3516776"/>
              <a:ext cx="4412998" cy="2360441"/>
            </a:xfrm>
            <a:prstGeom prst="rect">
              <a:avLst/>
            </a:prstGeom>
          </p:spPr>
        </p:pic>
        <p:sp>
          <p:nvSpPr>
            <p:cNvPr id="20" name="Rectangle 19"/>
            <p:cNvSpPr/>
            <p:nvPr/>
          </p:nvSpPr>
          <p:spPr>
            <a:xfrm>
              <a:off x="6840711" y="5958895"/>
              <a:ext cx="3570020" cy="53177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marR="0" lvl="0" indent="-3429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accent1">
                    <a:lumMod val="75000"/>
                  </a:schemeClr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lang="en-US" sz="1100" dirty="0" smtClean="0">
                  <a:solidFill>
                    <a:schemeClr val="tx2">
                      <a:lumMod val="75000"/>
                    </a:schemeClr>
                  </a:solidFill>
                  <a:latin typeface="+mn-lt"/>
                  <a:ea typeface="Fira Sans Book" charset="0"/>
                  <a:cs typeface="Fira Sans Book" charset="0"/>
                </a:rPr>
                <a:t>Ebola spread network</a:t>
              </a:r>
            </a:p>
            <a:p>
              <a:pPr marL="342900" marR="0" lvl="0" indent="-3429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accent1">
                    <a:lumMod val="75000"/>
                  </a:schemeClr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lang="en-US" sz="1100" baseline="30000" dirty="0">
                  <a:solidFill>
                    <a:schemeClr val="tx2">
                      <a:lumMod val="75000"/>
                    </a:schemeClr>
                  </a:solidFill>
                  <a:latin typeface="+mn-lt"/>
                  <a:ea typeface="Fira Sans Book" charset="0"/>
                  <a:cs typeface="Fira Sans Book" charset="0"/>
                </a:rPr>
                <a:t> </a:t>
              </a:r>
              <a:r>
                <a:rPr lang="en-US" sz="1100" dirty="0" smtClean="0">
                  <a:solidFill>
                    <a:schemeClr val="tx2">
                      <a:lumMod val="75000"/>
                    </a:schemeClr>
                  </a:solidFill>
                  <a:latin typeface="+mn-lt"/>
                  <a:ea typeface="Fira Sans Book" charset="0"/>
                  <a:cs typeface="Fira Sans Book" charset="0"/>
                </a:rPr>
                <a:t>[</a:t>
              </a:r>
              <a:r>
                <a:rPr lang="en-US" sz="1100" dirty="0" err="1" smtClean="0">
                  <a:solidFill>
                    <a:schemeClr val="tx2">
                      <a:lumMod val="75000"/>
                    </a:schemeClr>
                  </a:solidFill>
                  <a:latin typeface="+mn-lt"/>
                  <a:ea typeface="Fira Sans Book" charset="0"/>
                  <a:cs typeface="Fira Sans Book" charset="0"/>
                </a:rPr>
                <a:t>Saey</a:t>
              </a:r>
              <a:r>
                <a:rPr lang="en-US" sz="1100" dirty="0" smtClean="0">
                  <a:solidFill>
                    <a:schemeClr val="tx2">
                      <a:lumMod val="75000"/>
                    </a:schemeClr>
                  </a:solidFill>
                  <a:latin typeface="+mn-lt"/>
                  <a:ea typeface="Fira Sans Book" charset="0"/>
                  <a:cs typeface="Fira Sans Book" charset="0"/>
                </a:rPr>
                <a:t>, </a:t>
              </a:r>
              <a:r>
                <a:rPr lang="en-US" sz="1100" dirty="0" err="1" smtClean="0">
                  <a:solidFill>
                    <a:schemeClr val="tx2">
                      <a:lumMod val="75000"/>
                    </a:schemeClr>
                  </a:solidFill>
                  <a:latin typeface="+mn-lt"/>
                  <a:ea typeface="Fira Sans Book" charset="0"/>
                  <a:cs typeface="Fira Sans Book" charset="0"/>
                </a:rPr>
                <a:t>ScienceNews</a:t>
              </a:r>
              <a:r>
                <a:rPr lang="en-US" sz="1100" dirty="0" smtClean="0">
                  <a:solidFill>
                    <a:schemeClr val="tx2">
                      <a:lumMod val="75000"/>
                    </a:schemeClr>
                  </a:solidFill>
                  <a:latin typeface="+mn-lt"/>
                  <a:ea typeface="Fira Sans Book" charset="0"/>
                  <a:cs typeface="Fira Sans Book" charset="0"/>
                </a:rPr>
                <a:t> Dec 2015]</a:t>
              </a:r>
              <a:endParaRPr lang="en-US" sz="1100" baseline="30000" dirty="0">
                <a:solidFill>
                  <a:schemeClr val="tx2">
                    <a:lumMod val="75000"/>
                  </a:schemeClr>
                </a:solidFill>
                <a:latin typeface="+mn-lt"/>
                <a:ea typeface="Fira Sans Book" charset="0"/>
                <a:cs typeface="Fira Sans Book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89282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3" grpId="0"/>
      <p:bldP spid="1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66185" y="1687551"/>
            <a:ext cx="7731766" cy="4221163"/>
          </a:xfrm>
        </p:spPr>
        <p:txBody>
          <a:bodyPr>
            <a:noAutofit/>
          </a:bodyPr>
          <a:lstStyle/>
          <a:p>
            <a:pPr marL="457200" indent="-457200">
              <a:buClr>
                <a:srgbClr val="0070C0"/>
              </a:buClr>
              <a:buAutoNum type="arabicPeriod"/>
            </a:pPr>
            <a:r>
              <a:rPr lang="en-US" sz="2400" b="1" dirty="0" smtClean="0">
                <a:solidFill>
                  <a:schemeClr val="accent4">
                    <a:lumMod val="75000"/>
                  </a:schemeClr>
                </a:solidFill>
              </a:rPr>
              <a:t>Science of Information</a:t>
            </a:r>
          </a:p>
          <a:p>
            <a:pPr marL="457200" indent="-457200">
              <a:buAutoNum type="arabicPeriod"/>
            </a:pPr>
            <a:r>
              <a:rPr lang="en-US" sz="2400" dirty="0" err="1" smtClean="0">
                <a:solidFill>
                  <a:srgbClr val="00B050"/>
                </a:solidFill>
              </a:rPr>
              <a:t>CSoI</a:t>
            </a:r>
            <a:r>
              <a:rPr lang="en-US" sz="2400" dirty="0" smtClean="0">
                <a:solidFill>
                  <a:srgbClr val="00B050"/>
                </a:solidFill>
              </a:rPr>
              <a:t> Team</a:t>
            </a:r>
          </a:p>
          <a:p>
            <a:pPr marL="457200" indent="-457200">
              <a:buAutoNum type="arabicPeriod"/>
            </a:pP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</a:rPr>
              <a:t>Research Plan</a:t>
            </a:r>
          </a:p>
          <a:p>
            <a:pPr marL="801688" lvl="2" indent="-344488">
              <a:spcBef>
                <a:spcPts val="0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000" dirty="0" smtClean="0"/>
              <a:t>Research Thrusts</a:t>
            </a:r>
            <a:endParaRPr lang="en-US" sz="2000" dirty="0"/>
          </a:p>
          <a:p>
            <a:pPr marL="801688" lvl="2" indent="-344488">
              <a:spcBef>
                <a:spcPts val="0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000" dirty="0" smtClean="0"/>
              <a:t>Overview of </a:t>
            </a:r>
            <a:r>
              <a:rPr lang="en-US" sz="2000" dirty="0"/>
              <a:t>R</a:t>
            </a:r>
            <a:r>
              <a:rPr lang="en-US" sz="2000" dirty="0" smtClean="0"/>
              <a:t>esearch Plan</a:t>
            </a:r>
          </a:p>
          <a:p>
            <a:pPr marL="801688" lvl="2" indent="-344488">
              <a:spcBef>
                <a:spcPts val="0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000" dirty="0" smtClean="0"/>
              <a:t>Legacy &amp; Value Added</a:t>
            </a:r>
          </a:p>
          <a:p>
            <a:pPr marL="801688" lvl="2" indent="-344488">
              <a:spcBef>
                <a:spcPts val="0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000" dirty="0" smtClean="0">
                <a:solidFill>
                  <a:srgbClr val="FF0000"/>
                </a:solidFill>
              </a:rPr>
              <a:t>TIMES</a:t>
            </a:r>
            <a:r>
              <a:rPr lang="en-US" sz="2000" dirty="0" smtClean="0"/>
              <a:t>: </a:t>
            </a:r>
            <a:r>
              <a:rPr lang="en-US" sz="1800" dirty="0" smtClean="0"/>
              <a:t>Temporal Information Maximally Extracted from Structure </a:t>
            </a:r>
            <a:endParaRPr lang="en-US" sz="1800" dirty="0"/>
          </a:p>
          <a:p>
            <a:pPr marL="457200" indent="-457200">
              <a:buAutoNum type="arabicPeriod" startAt="4"/>
              <a:tabLst>
                <a:tab pos="457200" algn="l"/>
              </a:tabLst>
            </a:pP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</a:rPr>
              <a:t>Education and Diversity &amp; Knowledge Transfer</a:t>
            </a:r>
          </a:p>
          <a:p>
            <a:pPr marL="457200" indent="-457200">
              <a:buAutoNum type="arabicPeriod" startAt="4"/>
              <a:tabLst>
                <a:tab pos="457200" algn="l"/>
              </a:tabLst>
            </a:pP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</a:rPr>
              <a:t>Sustainability/Business Plan </a:t>
            </a:r>
            <a:r>
              <a:rPr lang="en-US" sz="2400" dirty="0" smtClean="0"/>
              <a:t>(Bob Brown)</a:t>
            </a:r>
            <a:endParaRPr lang="en-US" sz="2400" dirty="0"/>
          </a:p>
          <a:p>
            <a:pPr marL="457200" indent="-457200">
              <a:buAutoNum type="arabicPeriod" startAt="4"/>
              <a:tabLst>
                <a:tab pos="457200" algn="l"/>
              </a:tabLst>
            </a:pP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</a:rPr>
              <a:t>Management</a:t>
            </a:r>
            <a:endParaRPr lang="en-US" sz="2400" dirty="0">
              <a:solidFill>
                <a:schemeClr val="accent5">
                  <a:lumMod val="75000"/>
                </a:schemeClr>
              </a:solidFill>
            </a:endParaRPr>
          </a:p>
          <a:p>
            <a:pPr marL="457200" indent="-457200">
              <a:buAutoNum type="arabicPeriod" startAt="4"/>
              <a:tabLst>
                <a:tab pos="457200" algn="l"/>
              </a:tabLst>
            </a:pP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</a:rPr>
              <a:t>Budget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00417F-D8B2-4CCF-B626-8C25AD657054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402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Formulation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00417F-D8B2-4CCF-B626-8C25AD657054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2424657" y="2527672"/>
            <a:ext cx="354143" cy="289112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70C0"/>
                </a:solidFill>
                <a:ea typeface="Times" charset="0"/>
                <a:cs typeface="Times" charset="0"/>
              </a:rPr>
              <a:t>1</a:t>
            </a:r>
          </a:p>
        </p:txBody>
      </p:sp>
      <p:sp>
        <p:nvSpPr>
          <p:cNvPr id="6" name="Oval 5"/>
          <p:cNvSpPr/>
          <p:nvPr/>
        </p:nvSpPr>
        <p:spPr>
          <a:xfrm>
            <a:off x="2765353" y="3577446"/>
            <a:ext cx="354143" cy="289112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0070C0"/>
                </a:solidFill>
                <a:ea typeface="Times" charset="0"/>
                <a:cs typeface="Times" charset="0"/>
              </a:rPr>
              <a:t>3</a:t>
            </a:r>
            <a:endParaRPr lang="en-US" sz="1400" dirty="0">
              <a:solidFill>
                <a:srgbClr val="0070C0"/>
              </a:solidFill>
              <a:ea typeface="Times" charset="0"/>
              <a:cs typeface="Times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2110446" y="3048897"/>
            <a:ext cx="386375" cy="289112"/>
            <a:chOff x="7570808" y="2096252"/>
            <a:chExt cx="386375" cy="289112"/>
          </a:xfrm>
        </p:grpSpPr>
        <p:sp>
          <p:nvSpPr>
            <p:cNvPr id="8" name="Oval 7"/>
            <p:cNvSpPr/>
            <p:nvPr/>
          </p:nvSpPr>
          <p:spPr>
            <a:xfrm>
              <a:off x="7589593" y="2096252"/>
              <a:ext cx="354143" cy="289112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rgbClr val="0070C0"/>
                </a:solidFill>
                <a:ea typeface="Times" charset="0"/>
                <a:cs typeface="Times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570808" y="2135864"/>
              <a:ext cx="386375" cy="20988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0">
              <a:noAutofit/>
            </a:bodyPr>
            <a:lstStyle/>
            <a:p>
              <a:pPr marL="342900" marR="0" lvl="0" indent="-3429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accent1">
                    <a:lumMod val="75000"/>
                  </a:schemeClr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lang="en-US" sz="1400" dirty="0" smtClean="0">
                  <a:solidFill>
                    <a:srgbClr val="0070C0"/>
                  </a:solidFill>
                  <a:latin typeface="+mn-lt"/>
                  <a:ea typeface="Times" charset="0"/>
                  <a:cs typeface="Times" charset="0"/>
                </a:rPr>
                <a:t> 2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2543122" y="5137532"/>
            <a:ext cx="523106" cy="289112"/>
            <a:chOff x="7517540" y="2096252"/>
            <a:chExt cx="523106" cy="289112"/>
          </a:xfrm>
        </p:grpSpPr>
        <p:sp>
          <p:nvSpPr>
            <p:cNvPr id="11" name="Oval 10"/>
            <p:cNvSpPr/>
            <p:nvPr/>
          </p:nvSpPr>
          <p:spPr>
            <a:xfrm>
              <a:off x="7589593" y="2096252"/>
              <a:ext cx="354143" cy="289112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rgbClr val="0070C0"/>
                </a:solidFill>
                <a:ea typeface="Times" charset="0"/>
                <a:cs typeface="Times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517540" y="2118108"/>
              <a:ext cx="523106" cy="2495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0">
              <a:noAutofit/>
            </a:bodyPr>
            <a:lstStyle/>
            <a:p>
              <a:pPr marL="342900" marR="0" lvl="0" indent="-3429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accent1">
                    <a:lumMod val="75000"/>
                  </a:schemeClr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lang="en-US" sz="1400" dirty="0" smtClean="0">
                  <a:solidFill>
                    <a:srgbClr val="0070C0"/>
                  </a:solidFill>
                  <a:latin typeface="+mn-lt"/>
                  <a:ea typeface="Times" charset="0"/>
                  <a:cs typeface="Times" charset="0"/>
                </a:rPr>
                <a:t> 10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1555425" y="4613588"/>
            <a:ext cx="386375" cy="289112"/>
            <a:chOff x="7570808" y="2096252"/>
            <a:chExt cx="386375" cy="289112"/>
          </a:xfrm>
        </p:grpSpPr>
        <p:sp>
          <p:nvSpPr>
            <p:cNvPr id="14" name="Oval 13"/>
            <p:cNvSpPr/>
            <p:nvPr/>
          </p:nvSpPr>
          <p:spPr>
            <a:xfrm>
              <a:off x="7589593" y="2096252"/>
              <a:ext cx="354143" cy="289112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rgbClr val="0070C0"/>
                </a:solidFill>
                <a:ea typeface="Times" charset="0"/>
                <a:cs typeface="Times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570808" y="2135864"/>
              <a:ext cx="386375" cy="20988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0">
              <a:noAutofit/>
            </a:bodyPr>
            <a:lstStyle/>
            <a:p>
              <a:pPr marL="342900" marR="0" lvl="0" indent="-3429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accent1">
                    <a:lumMod val="75000"/>
                  </a:schemeClr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lang="en-US" sz="1400" dirty="0" smtClean="0">
                  <a:solidFill>
                    <a:srgbClr val="0070C0"/>
                  </a:solidFill>
                  <a:latin typeface="+mn-lt"/>
                  <a:ea typeface="Times" charset="0"/>
                  <a:cs typeface="Times" charset="0"/>
                </a:rPr>
                <a:t> 8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978621" y="3577446"/>
            <a:ext cx="386375" cy="289112"/>
            <a:chOff x="7570808" y="2096252"/>
            <a:chExt cx="386375" cy="289112"/>
          </a:xfrm>
        </p:grpSpPr>
        <p:sp>
          <p:nvSpPr>
            <p:cNvPr id="17" name="Oval 16"/>
            <p:cNvSpPr/>
            <p:nvPr/>
          </p:nvSpPr>
          <p:spPr>
            <a:xfrm>
              <a:off x="7589593" y="2096252"/>
              <a:ext cx="354143" cy="289112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rgbClr val="0070C0"/>
                </a:solidFill>
                <a:ea typeface="Times" charset="0"/>
                <a:cs typeface="Times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7570808" y="2135864"/>
              <a:ext cx="386375" cy="20988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0">
              <a:noAutofit/>
            </a:bodyPr>
            <a:lstStyle/>
            <a:p>
              <a:pPr marL="342900" marR="0" lvl="0" indent="-3429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accent1">
                    <a:lumMod val="75000"/>
                  </a:schemeClr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lang="en-US" sz="1400" dirty="0" smtClean="0">
                  <a:solidFill>
                    <a:srgbClr val="0070C0"/>
                  </a:solidFill>
                  <a:latin typeface="+mn-lt"/>
                  <a:ea typeface="Times" charset="0"/>
                  <a:cs typeface="Times" charset="0"/>
                </a:rPr>
                <a:t> 4</a:t>
              </a:r>
            </a:p>
          </p:txBody>
        </p:sp>
      </p:grpSp>
      <p:sp>
        <p:nvSpPr>
          <p:cNvPr id="19" name="Oval 18"/>
          <p:cNvSpPr/>
          <p:nvPr/>
        </p:nvSpPr>
        <p:spPr>
          <a:xfrm>
            <a:off x="1239760" y="4096159"/>
            <a:ext cx="354143" cy="289112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0070C0"/>
                </a:solidFill>
                <a:ea typeface="Times" charset="0"/>
                <a:cs typeface="Times" charset="0"/>
              </a:rPr>
              <a:t>9</a:t>
            </a:r>
            <a:endParaRPr lang="en-US" sz="1400" dirty="0">
              <a:solidFill>
                <a:srgbClr val="0070C0"/>
              </a:solidFill>
              <a:ea typeface="Times" charset="0"/>
              <a:cs typeface="Times" charset="0"/>
            </a:endParaRPr>
          </a:p>
        </p:txBody>
      </p:sp>
      <p:sp>
        <p:nvSpPr>
          <p:cNvPr id="20" name="Oval 19"/>
          <p:cNvSpPr/>
          <p:nvPr/>
        </p:nvSpPr>
        <p:spPr>
          <a:xfrm>
            <a:off x="1916168" y="4100086"/>
            <a:ext cx="354143" cy="289112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0070C0"/>
                </a:solidFill>
                <a:ea typeface="Times" charset="0"/>
                <a:cs typeface="Times" charset="0"/>
              </a:rPr>
              <a:t>5</a:t>
            </a:r>
            <a:endParaRPr lang="en-US" sz="1400" dirty="0">
              <a:solidFill>
                <a:srgbClr val="0070C0"/>
              </a:solidFill>
              <a:ea typeface="Times" charset="0"/>
              <a:cs typeface="Times" charset="0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2384316" y="4098594"/>
            <a:ext cx="354143" cy="289112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0070C0"/>
                </a:solidFill>
                <a:ea typeface="Times" charset="0"/>
                <a:cs typeface="Times" charset="0"/>
              </a:rPr>
              <a:t>6</a:t>
            </a:r>
            <a:endParaRPr lang="en-US" sz="1400" dirty="0">
              <a:solidFill>
                <a:srgbClr val="0070C0"/>
              </a:solidFill>
              <a:ea typeface="Times" charset="0"/>
              <a:cs typeface="Times" charset="0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2626757" y="4620233"/>
            <a:ext cx="354143" cy="289112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0070C0"/>
                </a:solidFill>
                <a:ea typeface="Times" charset="0"/>
                <a:cs typeface="Times" charset="0"/>
              </a:rPr>
              <a:t>7</a:t>
            </a:r>
            <a:endParaRPr lang="en-US" sz="1400" dirty="0">
              <a:solidFill>
                <a:srgbClr val="0070C0"/>
              </a:solidFill>
              <a:ea typeface="Times" charset="0"/>
              <a:cs typeface="Times" charset="0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1973715" y="4628991"/>
            <a:ext cx="523106" cy="289112"/>
            <a:chOff x="7526418" y="2096252"/>
            <a:chExt cx="523106" cy="289112"/>
          </a:xfrm>
        </p:grpSpPr>
        <p:sp>
          <p:nvSpPr>
            <p:cNvPr id="24" name="Oval 23"/>
            <p:cNvSpPr/>
            <p:nvPr/>
          </p:nvSpPr>
          <p:spPr>
            <a:xfrm>
              <a:off x="7589593" y="2096252"/>
              <a:ext cx="354143" cy="289112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rgbClr val="0070C0"/>
                </a:solidFill>
                <a:ea typeface="Times" charset="0"/>
                <a:cs typeface="Times" charset="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7526418" y="2118108"/>
              <a:ext cx="523106" cy="2495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0">
              <a:noAutofit/>
            </a:bodyPr>
            <a:lstStyle/>
            <a:p>
              <a:pPr marL="342900" marR="0" lvl="0" indent="-3429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accent1">
                    <a:lumMod val="75000"/>
                  </a:schemeClr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lang="en-US" sz="1400" dirty="0" smtClean="0">
                  <a:solidFill>
                    <a:srgbClr val="0070C0"/>
                  </a:solidFill>
                  <a:latin typeface="+mn-lt"/>
                  <a:ea typeface="Times" charset="0"/>
                  <a:cs typeface="Times" charset="0"/>
                </a:rPr>
                <a:t> 11</a:t>
              </a: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1513784" y="5150561"/>
            <a:ext cx="523106" cy="289112"/>
            <a:chOff x="7526418" y="2096252"/>
            <a:chExt cx="523106" cy="289112"/>
          </a:xfrm>
        </p:grpSpPr>
        <p:sp>
          <p:nvSpPr>
            <p:cNvPr id="27" name="Oval 26"/>
            <p:cNvSpPr/>
            <p:nvPr/>
          </p:nvSpPr>
          <p:spPr>
            <a:xfrm>
              <a:off x="7589593" y="2096252"/>
              <a:ext cx="354143" cy="289112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rgbClr val="0070C0"/>
                </a:solidFill>
                <a:ea typeface="Times" charset="0"/>
                <a:cs typeface="Times" charset="0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7526418" y="2118108"/>
              <a:ext cx="523106" cy="2495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0">
              <a:noAutofit/>
            </a:bodyPr>
            <a:lstStyle/>
            <a:p>
              <a:pPr marL="342900" marR="0" lvl="0" indent="-3429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accent1">
                    <a:lumMod val="75000"/>
                  </a:schemeClr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lang="en-US" sz="1400" dirty="0" smtClean="0">
                  <a:solidFill>
                    <a:srgbClr val="0070C0"/>
                  </a:solidFill>
                  <a:latin typeface="+mn-lt"/>
                  <a:ea typeface="Times" charset="0"/>
                  <a:cs typeface="Times" charset="0"/>
                </a:rPr>
                <a:t> 12</a:t>
              </a:r>
            </a:p>
          </p:txBody>
        </p:sp>
      </p:grpSp>
      <p:sp>
        <p:nvSpPr>
          <p:cNvPr id="29" name="Freeform 28"/>
          <p:cNvSpPr/>
          <p:nvPr/>
        </p:nvSpPr>
        <p:spPr>
          <a:xfrm>
            <a:off x="2321095" y="2776827"/>
            <a:ext cx="175726" cy="274928"/>
          </a:xfrm>
          <a:custGeom>
            <a:avLst/>
            <a:gdLst>
              <a:gd name="connsiteX0" fmla="*/ 0 w 170121"/>
              <a:gd name="connsiteY0" fmla="*/ 262269 h 262269"/>
              <a:gd name="connsiteX1" fmla="*/ 99237 w 170121"/>
              <a:gd name="connsiteY1" fmla="*/ 77972 h 262269"/>
              <a:gd name="connsiteX2" fmla="*/ 170121 w 170121"/>
              <a:gd name="connsiteY2" fmla="*/ 0 h 262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0121" h="262269">
                <a:moveTo>
                  <a:pt x="0" y="262269"/>
                </a:moveTo>
                <a:cubicBezTo>
                  <a:pt x="35442" y="191976"/>
                  <a:pt x="70884" y="121683"/>
                  <a:pt x="99237" y="77972"/>
                </a:cubicBezTo>
                <a:cubicBezTo>
                  <a:pt x="127591" y="34260"/>
                  <a:pt x="170121" y="0"/>
                  <a:pt x="170121" y="0"/>
                </a:cubicBezTo>
              </a:path>
            </a:pathLst>
          </a:custGeom>
          <a:noFill/>
          <a:ln w="12700"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 29"/>
          <p:cNvSpPr/>
          <p:nvPr/>
        </p:nvSpPr>
        <p:spPr>
          <a:xfrm>
            <a:off x="2384890" y="2804726"/>
            <a:ext cx="148856" cy="248093"/>
          </a:xfrm>
          <a:custGeom>
            <a:avLst/>
            <a:gdLst>
              <a:gd name="connsiteX0" fmla="*/ 0 w 148856"/>
              <a:gd name="connsiteY0" fmla="*/ 248093 h 248093"/>
              <a:gd name="connsiteX1" fmla="*/ 113414 w 148856"/>
              <a:gd name="connsiteY1" fmla="*/ 85061 h 248093"/>
              <a:gd name="connsiteX2" fmla="*/ 148856 w 148856"/>
              <a:gd name="connsiteY2" fmla="*/ 0 h 248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8856" h="248093">
                <a:moveTo>
                  <a:pt x="0" y="248093"/>
                </a:moveTo>
                <a:cubicBezTo>
                  <a:pt x="44302" y="187251"/>
                  <a:pt x="88605" y="126410"/>
                  <a:pt x="113414" y="85061"/>
                </a:cubicBezTo>
                <a:cubicBezTo>
                  <a:pt x="138223" y="43712"/>
                  <a:pt x="148856" y="0"/>
                  <a:pt x="148856" y="0"/>
                </a:cubicBezTo>
              </a:path>
            </a:pathLst>
          </a:custGeom>
          <a:noFill/>
          <a:ln w="12700"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 30"/>
          <p:cNvSpPr/>
          <p:nvPr/>
        </p:nvSpPr>
        <p:spPr>
          <a:xfrm>
            <a:off x="2441597" y="2825991"/>
            <a:ext cx="158623" cy="262270"/>
          </a:xfrm>
          <a:custGeom>
            <a:avLst/>
            <a:gdLst>
              <a:gd name="connsiteX0" fmla="*/ 0 w 158623"/>
              <a:gd name="connsiteY0" fmla="*/ 262270 h 262270"/>
              <a:gd name="connsiteX1" fmla="*/ 141768 w 158623"/>
              <a:gd name="connsiteY1" fmla="*/ 70884 h 262270"/>
              <a:gd name="connsiteX2" fmla="*/ 155944 w 158623"/>
              <a:gd name="connsiteY2" fmla="*/ 0 h 262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8623" h="262270">
                <a:moveTo>
                  <a:pt x="0" y="262270"/>
                </a:moveTo>
                <a:cubicBezTo>
                  <a:pt x="57888" y="188433"/>
                  <a:pt x="115777" y="114596"/>
                  <a:pt x="141768" y="70884"/>
                </a:cubicBezTo>
                <a:cubicBezTo>
                  <a:pt x="167759" y="27172"/>
                  <a:pt x="155944" y="0"/>
                  <a:pt x="155944" y="0"/>
                </a:cubicBezTo>
              </a:path>
            </a:pathLst>
          </a:custGeom>
          <a:noFill/>
          <a:ln w="12700"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 31"/>
          <p:cNvSpPr/>
          <p:nvPr/>
        </p:nvSpPr>
        <p:spPr>
          <a:xfrm>
            <a:off x="2408483" y="3308265"/>
            <a:ext cx="395785" cy="313899"/>
          </a:xfrm>
          <a:custGeom>
            <a:avLst/>
            <a:gdLst>
              <a:gd name="connsiteX0" fmla="*/ 395785 w 395785"/>
              <a:gd name="connsiteY0" fmla="*/ 313899 h 313899"/>
              <a:gd name="connsiteX1" fmla="*/ 143301 w 395785"/>
              <a:gd name="connsiteY1" fmla="*/ 95534 h 313899"/>
              <a:gd name="connsiteX2" fmla="*/ 0 w 395785"/>
              <a:gd name="connsiteY2" fmla="*/ 0 h 313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5785" h="313899">
                <a:moveTo>
                  <a:pt x="395785" y="313899"/>
                </a:moveTo>
                <a:cubicBezTo>
                  <a:pt x="302525" y="230874"/>
                  <a:pt x="209265" y="147850"/>
                  <a:pt x="143301" y="95534"/>
                </a:cubicBezTo>
                <a:cubicBezTo>
                  <a:pt x="77337" y="43218"/>
                  <a:pt x="0" y="0"/>
                  <a:pt x="0" y="0"/>
                </a:cubicBezTo>
              </a:path>
            </a:pathLst>
          </a:custGeom>
          <a:noFill/>
          <a:ln w="12700"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 32"/>
          <p:cNvSpPr/>
          <p:nvPr/>
        </p:nvSpPr>
        <p:spPr>
          <a:xfrm>
            <a:off x="2688262" y="2810122"/>
            <a:ext cx="238836" cy="757451"/>
          </a:xfrm>
          <a:custGeom>
            <a:avLst/>
            <a:gdLst>
              <a:gd name="connsiteX0" fmla="*/ 238836 w 238836"/>
              <a:gd name="connsiteY0" fmla="*/ 757451 h 757451"/>
              <a:gd name="connsiteX1" fmla="*/ 109182 w 238836"/>
              <a:gd name="connsiteY1" fmla="*/ 293427 h 757451"/>
              <a:gd name="connsiteX2" fmla="*/ 0 w 238836"/>
              <a:gd name="connsiteY2" fmla="*/ 0 h 757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8836" h="757451">
                <a:moveTo>
                  <a:pt x="238836" y="757451"/>
                </a:moveTo>
                <a:cubicBezTo>
                  <a:pt x="193912" y="588560"/>
                  <a:pt x="148988" y="419669"/>
                  <a:pt x="109182" y="293427"/>
                </a:cubicBezTo>
                <a:cubicBezTo>
                  <a:pt x="69376" y="167185"/>
                  <a:pt x="0" y="0"/>
                  <a:pt x="0" y="0"/>
                </a:cubicBezTo>
              </a:path>
            </a:pathLst>
          </a:custGeom>
          <a:noFill/>
          <a:ln w="12700"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 33"/>
          <p:cNvSpPr/>
          <p:nvPr/>
        </p:nvSpPr>
        <p:spPr>
          <a:xfrm>
            <a:off x="2633671" y="2816946"/>
            <a:ext cx="232012" cy="771098"/>
          </a:xfrm>
          <a:custGeom>
            <a:avLst/>
            <a:gdLst>
              <a:gd name="connsiteX0" fmla="*/ 232012 w 232012"/>
              <a:gd name="connsiteY0" fmla="*/ 771098 h 771098"/>
              <a:gd name="connsiteX1" fmla="*/ 47767 w 232012"/>
              <a:gd name="connsiteY1" fmla="*/ 218364 h 771098"/>
              <a:gd name="connsiteX2" fmla="*/ 0 w 232012"/>
              <a:gd name="connsiteY2" fmla="*/ 0 h 771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2012" h="771098">
                <a:moveTo>
                  <a:pt x="232012" y="771098"/>
                </a:moveTo>
                <a:cubicBezTo>
                  <a:pt x="159224" y="558989"/>
                  <a:pt x="86436" y="346880"/>
                  <a:pt x="47767" y="218364"/>
                </a:cubicBezTo>
                <a:cubicBezTo>
                  <a:pt x="9098" y="89848"/>
                  <a:pt x="0" y="0"/>
                  <a:pt x="0" y="0"/>
                </a:cubicBezTo>
              </a:path>
            </a:pathLst>
          </a:custGeom>
          <a:noFill/>
          <a:ln w="12700"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reeform 34"/>
          <p:cNvSpPr/>
          <p:nvPr/>
        </p:nvSpPr>
        <p:spPr>
          <a:xfrm>
            <a:off x="1323486" y="3253674"/>
            <a:ext cx="818866" cy="382137"/>
          </a:xfrm>
          <a:custGeom>
            <a:avLst/>
            <a:gdLst>
              <a:gd name="connsiteX0" fmla="*/ 0 w 818866"/>
              <a:gd name="connsiteY0" fmla="*/ 382137 h 382137"/>
              <a:gd name="connsiteX1" fmla="*/ 504967 w 818866"/>
              <a:gd name="connsiteY1" fmla="*/ 136478 h 382137"/>
              <a:gd name="connsiteX2" fmla="*/ 818866 w 818866"/>
              <a:gd name="connsiteY2" fmla="*/ 0 h 382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18866" h="382137">
                <a:moveTo>
                  <a:pt x="0" y="382137"/>
                </a:moveTo>
                <a:lnTo>
                  <a:pt x="504967" y="136478"/>
                </a:lnTo>
                <a:cubicBezTo>
                  <a:pt x="641445" y="72789"/>
                  <a:pt x="818866" y="0"/>
                  <a:pt x="818866" y="0"/>
                </a:cubicBezTo>
              </a:path>
            </a:pathLst>
          </a:custGeom>
          <a:noFill/>
          <a:ln w="12700"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Freeform 35"/>
          <p:cNvSpPr/>
          <p:nvPr/>
        </p:nvSpPr>
        <p:spPr>
          <a:xfrm>
            <a:off x="1317005" y="2783325"/>
            <a:ext cx="1160059" cy="832513"/>
          </a:xfrm>
          <a:custGeom>
            <a:avLst/>
            <a:gdLst>
              <a:gd name="connsiteX0" fmla="*/ 0 w 1160059"/>
              <a:gd name="connsiteY0" fmla="*/ 832513 h 832513"/>
              <a:gd name="connsiteX1" fmla="*/ 518614 w 1160059"/>
              <a:gd name="connsiteY1" fmla="*/ 443552 h 832513"/>
              <a:gd name="connsiteX2" fmla="*/ 1160059 w 1160059"/>
              <a:gd name="connsiteY2" fmla="*/ 0 h 832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60059" h="832513">
                <a:moveTo>
                  <a:pt x="0" y="832513"/>
                </a:moveTo>
                <a:cubicBezTo>
                  <a:pt x="162635" y="707408"/>
                  <a:pt x="325271" y="582304"/>
                  <a:pt x="518614" y="443552"/>
                </a:cubicBezTo>
                <a:cubicBezTo>
                  <a:pt x="711957" y="304800"/>
                  <a:pt x="1034955" y="56866"/>
                  <a:pt x="1160059" y="0"/>
                </a:cubicBezTo>
              </a:path>
            </a:pathLst>
          </a:custGeom>
          <a:noFill/>
          <a:ln w="12700"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reeform 36"/>
          <p:cNvSpPr/>
          <p:nvPr/>
        </p:nvSpPr>
        <p:spPr>
          <a:xfrm>
            <a:off x="1213605" y="2687292"/>
            <a:ext cx="1204741" cy="912010"/>
          </a:xfrm>
          <a:custGeom>
            <a:avLst/>
            <a:gdLst>
              <a:gd name="connsiteX0" fmla="*/ 0 w 1160059"/>
              <a:gd name="connsiteY0" fmla="*/ 832513 h 832513"/>
              <a:gd name="connsiteX1" fmla="*/ 518614 w 1160059"/>
              <a:gd name="connsiteY1" fmla="*/ 443552 h 832513"/>
              <a:gd name="connsiteX2" fmla="*/ 1160059 w 1160059"/>
              <a:gd name="connsiteY2" fmla="*/ 0 h 832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60059" h="832513">
                <a:moveTo>
                  <a:pt x="0" y="832513"/>
                </a:moveTo>
                <a:cubicBezTo>
                  <a:pt x="162635" y="707408"/>
                  <a:pt x="325271" y="582304"/>
                  <a:pt x="518614" y="443552"/>
                </a:cubicBezTo>
                <a:cubicBezTo>
                  <a:pt x="711957" y="304800"/>
                  <a:pt x="1034955" y="56866"/>
                  <a:pt x="1160059" y="0"/>
                </a:cubicBezTo>
              </a:path>
            </a:pathLst>
          </a:custGeom>
          <a:noFill/>
          <a:ln w="12700"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 37"/>
          <p:cNvSpPr/>
          <p:nvPr/>
        </p:nvSpPr>
        <p:spPr>
          <a:xfrm>
            <a:off x="2108232" y="3328737"/>
            <a:ext cx="143302" cy="771098"/>
          </a:xfrm>
          <a:custGeom>
            <a:avLst/>
            <a:gdLst>
              <a:gd name="connsiteX0" fmla="*/ 0 w 143302"/>
              <a:gd name="connsiteY0" fmla="*/ 771098 h 771098"/>
              <a:gd name="connsiteX1" fmla="*/ 27296 w 143302"/>
              <a:gd name="connsiteY1" fmla="*/ 307074 h 771098"/>
              <a:gd name="connsiteX2" fmla="*/ 143302 w 143302"/>
              <a:gd name="connsiteY2" fmla="*/ 0 h 771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3302" h="771098">
                <a:moveTo>
                  <a:pt x="0" y="771098"/>
                </a:moveTo>
                <a:cubicBezTo>
                  <a:pt x="1706" y="603344"/>
                  <a:pt x="3412" y="435590"/>
                  <a:pt x="27296" y="307074"/>
                </a:cubicBezTo>
                <a:cubicBezTo>
                  <a:pt x="51180" y="178558"/>
                  <a:pt x="143302" y="0"/>
                  <a:pt x="143302" y="0"/>
                </a:cubicBezTo>
              </a:path>
            </a:pathLst>
          </a:custGeom>
          <a:noFill/>
          <a:ln w="12700"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 38"/>
          <p:cNvSpPr/>
          <p:nvPr/>
        </p:nvSpPr>
        <p:spPr>
          <a:xfrm>
            <a:off x="1316662" y="3799585"/>
            <a:ext cx="634621" cy="361665"/>
          </a:xfrm>
          <a:custGeom>
            <a:avLst/>
            <a:gdLst>
              <a:gd name="connsiteX0" fmla="*/ 634621 w 634621"/>
              <a:gd name="connsiteY0" fmla="*/ 361665 h 361665"/>
              <a:gd name="connsiteX1" fmla="*/ 238836 w 634621"/>
              <a:gd name="connsiteY1" fmla="*/ 122829 h 361665"/>
              <a:gd name="connsiteX2" fmla="*/ 0 w 634621"/>
              <a:gd name="connsiteY2" fmla="*/ 0 h 361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34621" h="361665">
                <a:moveTo>
                  <a:pt x="634621" y="361665"/>
                </a:moveTo>
                <a:cubicBezTo>
                  <a:pt x="489613" y="272385"/>
                  <a:pt x="344606" y="183106"/>
                  <a:pt x="238836" y="122829"/>
                </a:cubicBezTo>
                <a:cubicBezTo>
                  <a:pt x="133066" y="62551"/>
                  <a:pt x="0" y="0"/>
                  <a:pt x="0" y="0"/>
                </a:cubicBezTo>
              </a:path>
            </a:pathLst>
          </a:custGeom>
          <a:noFill/>
          <a:ln w="12700"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 39"/>
          <p:cNvSpPr/>
          <p:nvPr/>
        </p:nvSpPr>
        <p:spPr>
          <a:xfrm>
            <a:off x="2244710" y="3813232"/>
            <a:ext cx="559558" cy="327547"/>
          </a:xfrm>
          <a:custGeom>
            <a:avLst/>
            <a:gdLst>
              <a:gd name="connsiteX0" fmla="*/ 0 w 559558"/>
              <a:gd name="connsiteY0" fmla="*/ 327547 h 327547"/>
              <a:gd name="connsiteX1" fmla="*/ 334370 w 559558"/>
              <a:gd name="connsiteY1" fmla="*/ 116006 h 327547"/>
              <a:gd name="connsiteX2" fmla="*/ 559558 w 559558"/>
              <a:gd name="connsiteY2" fmla="*/ 0 h 3275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59558" h="327547">
                <a:moveTo>
                  <a:pt x="0" y="327547"/>
                </a:moveTo>
                <a:cubicBezTo>
                  <a:pt x="120555" y="249072"/>
                  <a:pt x="241110" y="170597"/>
                  <a:pt x="334370" y="116006"/>
                </a:cubicBezTo>
                <a:cubicBezTo>
                  <a:pt x="427630" y="61415"/>
                  <a:pt x="559558" y="0"/>
                  <a:pt x="559558" y="0"/>
                </a:cubicBezTo>
              </a:path>
            </a:pathLst>
          </a:custGeom>
          <a:noFill/>
          <a:ln w="12700"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 40"/>
          <p:cNvSpPr/>
          <p:nvPr/>
        </p:nvSpPr>
        <p:spPr>
          <a:xfrm>
            <a:off x="2312949" y="3342385"/>
            <a:ext cx="191068" cy="764274"/>
          </a:xfrm>
          <a:custGeom>
            <a:avLst/>
            <a:gdLst>
              <a:gd name="connsiteX0" fmla="*/ 191068 w 191068"/>
              <a:gd name="connsiteY0" fmla="*/ 764274 h 764274"/>
              <a:gd name="connsiteX1" fmla="*/ 54591 w 191068"/>
              <a:gd name="connsiteY1" fmla="*/ 313898 h 764274"/>
              <a:gd name="connsiteX2" fmla="*/ 0 w 191068"/>
              <a:gd name="connsiteY2" fmla="*/ 0 h 764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1068" h="764274">
                <a:moveTo>
                  <a:pt x="191068" y="764274"/>
                </a:moveTo>
                <a:cubicBezTo>
                  <a:pt x="138752" y="602775"/>
                  <a:pt x="86436" y="441277"/>
                  <a:pt x="54591" y="313898"/>
                </a:cubicBezTo>
                <a:cubicBezTo>
                  <a:pt x="22746" y="186519"/>
                  <a:pt x="0" y="0"/>
                  <a:pt x="0" y="0"/>
                </a:cubicBezTo>
              </a:path>
            </a:pathLst>
          </a:custGeom>
          <a:noFill/>
          <a:ln w="12700"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 41"/>
          <p:cNvSpPr/>
          <p:nvPr/>
        </p:nvSpPr>
        <p:spPr>
          <a:xfrm>
            <a:off x="2360716" y="3335561"/>
            <a:ext cx="204716" cy="757450"/>
          </a:xfrm>
          <a:custGeom>
            <a:avLst/>
            <a:gdLst>
              <a:gd name="connsiteX0" fmla="*/ 204716 w 204716"/>
              <a:gd name="connsiteY0" fmla="*/ 757450 h 757450"/>
              <a:gd name="connsiteX1" fmla="*/ 95534 w 204716"/>
              <a:gd name="connsiteY1" fmla="*/ 279779 h 757450"/>
              <a:gd name="connsiteX2" fmla="*/ 0 w 204716"/>
              <a:gd name="connsiteY2" fmla="*/ 0 h 757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4716" h="757450">
                <a:moveTo>
                  <a:pt x="204716" y="757450"/>
                </a:moveTo>
                <a:cubicBezTo>
                  <a:pt x="167184" y="581735"/>
                  <a:pt x="129653" y="406021"/>
                  <a:pt x="95534" y="279779"/>
                </a:cubicBezTo>
                <a:cubicBezTo>
                  <a:pt x="61415" y="153537"/>
                  <a:pt x="0" y="0"/>
                  <a:pt x="0" y="0"/>
                </a:cubicBezTo>
              </a:path>
            </a:pathLst>
          </a:custGeom>
          <a:noFill/>
          <a:ln w="12700"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Freeform 42"/>
          <p:cNvSpPr/>
          <p:nvPr/>
        </p:nvSpPr>
        <p:spPr>
          <a:xfrm>
            <a:off x="2654143" y="3847352"/>
            <a:ext cx="191068" cy="272955"/>
          </a:xfrm>
          <a:custGeom>
            <a:avLst/>
            <a:gdLst>
              <a:gd name="connsiteX0" fmla="*/ 0 w 191068"/>
              <a:gd name="connsiteY0" fmla="*/ 272955 h 272955"/>
              <a:gd name="connsiteX1" fmla="*/ 191068 w 191068"/>
              <a:gd name="connsiteY1" fmla="*/ 0 h 272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1068" h="272955">
                <a:moveTo>
                  <a:pt x="0" y="272955"/>
                </a:moveTo>
                <a:lnTo>
                  <a:pt x="191068" y="0"/>
                </a:lnTo>
              </a:path>
            </a:pathLst>
          </a:custGeom>
          <a:noFill/>
          <a:ln w="12700"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Freeform 43"/>
          <p:cNvSpPr/>
          <p:nvPr/>
        </p:nvSpPr>
        <p:spPr>
          <a:xfrm>
            <a:off x="2783796" y="2707764"/>
            <a:ext cx="822371" cy="1992573"/>
          </a:xfrm>
          <a:custGeom>
            <a:avLst/>
            <a:gdLst>
              <a:gd name="connsiteX0" fmla="*/ 191069 w 822371"/>
              <a:gd name="connsiteY0" fmla="*/ 1992573 h 1992573"/>
              <a:gd name="connsiteX1" fmla="*/ 518615 w 822371"/>
              <a:gd name="connsiteY1" fmla="*/ 1794680 h 1992573"/>
              <a:gd name="connsiteX2" fmla="*/ 791570 w 822371"/>
              <a:gd name="connsiteY2" fmla="*/ 1241946 h 1992573"/>
              <a:gd name="connsiteX3" fmla="*/ 791570 w 822371"/>
              <a:gd name="connsiteY3" fmla="*/ 784746 h 1992573"/>
              <a:gd name="connsiteX4" fmla="*/ 573206 w 822371"/>
              <a:gd name="connsiteY4" fmla="*/ 313898 h 1992573"/>
              <a:gd name="connsiteX5" fmla="*/ 279779 w 822371"/>
              <a:gd name="connsiteY5" fmla="*/ 88710 h 1992573"/>
              <a:gd name="connsiteX6" fmla="*/ 0 w 822371"/>
              <a:gd name="connsiteY6" fmla="*/ 0 h 19925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22371" h="1992573">
                <a:moveTo>
                  <a:pt x="191069" y="1992573"/>
                </a:moveTo>
                <a:cubicBezTo>
                  <a:pt x="304800" y="1956178"/>
                  <a:pt x="418532" y="1919784"/>
                  <a:pt x="518615" y="1794680"/>
                </a:cubicBezTo>
                <a:cubicBezTo>
                  <a:pt x="618699" y="1669575"/>
                  <a:pt x="746077" y="1410268"/>
                  <a:pt x="791570" y="1241946"/>
                </a:cubicBezTo>
                <a:cubicBezTo>
                  <a:pt x="837063" y="1073624"/>
                  <a:pt x="827964" y="939421"/>
                  <a:pt x="791570" y="784746"/>
                </a:cubicBezTo>
                <a:cubicBezTo>
                  <a:pt x="755176" y="630071"/>
                  <a:pt x="658505" y="429904"/>
                  <a:pt x="573206" y="313898"/>
                </a:cubicBezTo>
                <a:cubicBezTo>
                  <a:pt x="487908" y="197892"/>
                  <a:pt x="375313" y="141026"/>
                  <a:pt x="279779" y="88710"/>
                </a:cubicBezTo>
                <a:cubicBezTo>
                  <a:pt x="184245" y="36394"/>
                  <a:pt x="0" y="0"/>
                  <a:pt x="0" y="0"/>
                </a:cubicBezTo>
              </a:path>
            </a:pathLst>
          </a:custGeom>
          <a:noFill/>
          <a:ln w="12700"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reeform 44"/>
          <p:cNvSpPr/>
          <p:nvPr/>
        </p:nvSpPr>
        <p:spPr>
          <a:xfrm>
            <a:off x="2394835" y="3321913"/>
            <a:ext cx="424364" cy="1296537"/>
          </a:xfrm>
          <a:custGeom>
            <a:avLst/>
            <a:gdLst>
              <a:gd name="connsiteX0" fmla="*/ 416257 w 424364"/>
              <a:gd name="connsiteY0" fmla="*/ 1296537 h 1296537"/>
              <a:gd name="connsiteX1" fmla="*/ 409433 w 424364"/>
              <a:gd name="connsiteY1" fmla="*/ 832513 h 1296537"/>
              <a:gd name="connsiteX2" fmla="*/ 279779 w 424364"/>
              <a:gd name="connsiteY2" fmla="*/ 464024 h 1296537"/>
              <a:gd name="connsiteX3" fmla="*/ 109182 w 424364"/>
              <a:gd name="connsiteY3" fmla="*/ 156949 h 1296537"/>
              <a:gd name="connsiteX4" fmla="*/ 0 w 424364"/>
              <a:gd name="connsiteY4" fmla="*/ 0 h 1296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4364" h="1296537">
                <a:moveTo>
                  <a:pt x="416257" y="1296537"/>
                </a:moveTo>
                <a:cubicBezTo>
                  <a:pt x="424218" y="1133901"/>
                  <a:pt x="432179" y="971265"/>
                  <a:pt x="409433" y="832513"/>
                </a:cubicBezTo>
                <a:cubicBezTo>
                  <a:pt x="386687" y="693761"/>
                  <a:pt x="329821" y="576618"/>
                  <a:pt x="279779" y="464024"/>
                </a:cubicBezTo>
                <a:cubicBezTo>
                  <a:pt x="229737" y="351430"/>
                  <a:pt x="155812" y="234286"/>
                  <a:pt x="109182" y="156949"/>
                </a:cubicBezTo>
                <a:cubicBezTo>
                  <a:pt x="62552" y="79612"/>
                  <a:pt x="0" y="0"/>
                  <a:pt x="0" y="0"/>
                </a:cubicBezTo>
              </a:path>
            </a:pathLst>
          </a:custGeom>
          <a:noFill/>
          <a:ln w="12700"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Freeform 45"/>
          <p:cNvSpPr/>
          <p:nvPr/>
        </p:nvSpPr>
        <p:spPr>
          <a:xfrm>
            <a:off x="2231062" y="4338671"/>
            <a:ext cx="443552" cy="334370"/>
          </a:xfrm>
          <a:custGeom>
            <a:avLst/>
            <a:gdLst>
              <a:gd name="connsiteX0" fmla="*/ 443552 w 443552"/>
              <a:gd name="connsiteY0" fmla="*/ 334370 h 334370"/>
              <a:gd name="connsiteX1" fmla="*/ 163773 w 443552"/>
              <a:gd name="connsiteY1" fmla="*/ 136478 h 334370"/>
              <a:gd name="connsiteX2" fmla="*/ 0 w 443552"/>
              <a:gd name="connsiteY2" fmla="*/ 0 h 334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43552" h="334370">
                <a:moveTo>
                  <a:pt x="443552" y="334370"/>
                </a:moveTo>
                <a:cubicBezTo>
                  <a:pt x="340625" y="263288"/>
                  <a:pt x="237698" y="192206"/>
                  <a:pt x="163773" y="136478"/>
                </a:cubicBezTo>
                <a:cubicBezTo>
                  <a:pt x="89848" y="80750"/>
                  <a:pt x="0" y="0"/>
                  <a:pt x="0" y="0"/>
                </a:cubicBezTo>
              </a:path>
            </a:pathLst>
          </a:custGeom>
          <a:noFill/>
          <a:ln w="12700"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Freeform 46"/>
          <p:cNvSpPr/>
          <p:nvPr/>
        </p:nvSpPr>
        <p:spPr>
          <a:xfrm>
            <a:off x="1780686" y="3308265"/>
            <a:ext cx="409433" cy="1310185"/>
          </a:xfrm>
          <a:custGeom>
            <a:avLst/>
            <a:gdLst>
              <a:gd name="connsiteX0" fmla="*/ 0 w 409433"/>
              <a:gd name="connsiteY0" fmla="*/ 1310185 h 1310185"/>
              <a:gd name="connsiteX1" fmla="*/ 68239 w 409433"/>
              <a:gd name="connsiteY1" fmla="*/ 887105 h 1310185"/>
              <a:gd name="connsiteX2" fmla="*/ 156949 w 409433"/>
              <a:gd name="connsiteY2" fmla="*/ 586854 h 1310185"/>
              <a:gd name="connsiteX3" fmla="*/ 409433 w 409433"/>
              <a:gd name="connsiteY3" fmla="*/ 0 h 13101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9433" h="1310185">
                <a:moveTo>
                  <a:pt x="0" y="1310185"/>
                </a:moveTo>
                <a:cubicBezTo>
                  <a:pt x="21040" y="1158922"/>
                  <a:pt x="42081" y="1007660"/>
                  <a:pt x="68239" y="887105"/>
                </a:cubicBezTo>
                <a:cubicBezTo>
                  <a:pt x="94397" y="766550"/>
                  <a:pt x="100083" y="734705"/>
                  <a:pt x="156949" y="586854"/>
                </a:cubicBezTo>
                <a:cubicBezTo>
                  <a:pt x="213815" y="439003"/>
                  <a:pt x="409433" y="0"/>
                  <a:pt x="409433" y="0"/>
                </a:cubicBezTo>
              </a:path>
            </a:pathLst>
          </a:custGeom>
          <a:noFill/>
          <a:ln w="12700"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Freeform 47"/>
          <p:cNvSpPr/>
          <p:nvPr/>
        </p:nvSpPr>
        <p:spPr>
          <a:xfrm>
            <a:off x="1117065" y="3881471"/>
            <a:ext cx="472552" cy="818866"/>
          </a:xfrm>
          <a:custGeom>
            <a:avLst/>
            <a:gdLst>
              <a:gd name="connsiteX0" fmla="*/ 472552 w 472552"/>
              <a:gd name="connsiteY0" fmla="*/ 818866 h 818866"/>
              <a:gd name="connsiteX1" fmla="*/ 179125 w 472552"/>
              <a:gd name="connsiteY1" fmla="*/ 655093 h 818866"/>
              <a:gd name="connsiteX2" fmla="*/ 15352 w 472552"/>
              <a:gd name="connsiteY2" fmla="*/ 382137 h 818866"/>
              <a:gd name="connsiteX3" fmla="*/ 8528 w 472552"/>
              <a:gd name="connsiteY3" fmla="*/ 95534 h 818866"/>
              <a:gd name="connsiteX4" fmla="*/ 29000 w 472552"/>
              <a:gd name="connsiteY4" fmla="*/ 0 h 818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2552" h="818866">
                <a:moveTo>
                  <a:pt x="472552" y="818866"/>
                </a:moveTo>
                <a:cubicBezTo>
                  <a:pt x="363938" y="773373"/>
                  <a:pt x="255325" y="727881"/>
                  <a:pt x="179125" y="655093"/>
                </a:cubicBezTo>
                <a:cubicBezTo>
                  <a:pt x="102925" y="582305"/>
                  <a:pt x="43785" y="475397"/>
                  <a:pt x="15352" y="382137"/>
                </a:cubicBezTo>
                <a:cubicBezTo>
                  <a:pt x="-13081" y="288877"/>
                  <a:pt x="6253" y="159223"/>
                  <a:pt x="8528" y="95534"/>
                </a:cubicBezTo>
                <a:cubicBezTo>
                  <a:pt x="10803" y="31845"/>
                  <a:pt x="29000" y="0"/>
                  <a:pt x="29000" y="0"/>
                </a:cubicBezTo>
              </a:path>
            </a:pathLst>
          </a:custGeom>
          <a:noFill/>
          <a:ln w="12700"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Freeform 48"/>
          <p:cNvSpPr/>
          <p:nvPr/>
        </p:nvSpPr>
        <p:spPr>
          <a:xfrm>
            <a:off x="1848925" y="4365967"/>
            <a:ext cx="170597" cy="272955"/>
          </a:xfrm>
          <a:custGeom>
            <a:avLst/>
            <a:gdLst>
              <a:gd name="connsiteX0" fmla="*/ 0 w 170597"/>
              <a:gd name="connsiteY0" fmla="*/ 272955 h 272955"/>
              <a:gd name="connsiteX1" fmla="*/ 81886 w 170597"/>
              <a:gd name="connsiteY1" fmla="*/ 122829 h 272955"/>
              <a:gd name="connsiteX2" fmla="*/ 170597 w 170597"/>
              <a:gd name="connsiteY2" fmla="*/ 0 h 272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0597" h="272955">
                <a:moveTo>
                  <a:pt x="0" y="272955"/>
                </a:moveTo>
                <a:cubicBezTo>
                  <a:pt x="26726" y="220638"/>
                  <a:pt x="53453" y="168322"/>
                  <a:pt x="81886" y="122829"/>
                </a:cubicBezTo>
                <a:cubicBezTo>
                  <a:pt x="110319" y="77336"/>
                  <a:pt x="170597" y="0"/>
                  <a:pt x="170597" y="0"/>
                </a:cubicBezTo>
              </a:path>
            </a:pathLst>
          </a:custGeom>
          <a:noFill/>
          <a:ln w="12700"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reeform 49"/>
          <p:cNvSpPr/>
          <p:nvPr/>
        </p:nvSpPr>
        <p:spPr>
          <a:xfrm>
            <a:off x="1207480" y="3874647"/>
            <a:ext cx="109182" cy="238836"/>
          </a:xfrm>
          <a:custGeom>
            <a:avLst/>
            <a:gdLst>
              <a:gd name="connsiteX0" fmla="*/ 109182 w 109182"/>
              <a:gd name="connsiteY0" fmla="*/ 238836 h 238836"/>
              <a:gd name="connsiteX1" fmla="*/ 27295 w 109182"/>
              <a:gd name="connsiteY1" fmla="*/ 102358 h 238836"/>
              <a:gd name="connsiteX2" fmla="*/ 0 w 109182"/>
              <a:gd name="connsiteY2" fmla="*/ 0 h 238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9182" h="238836">
                <a:moveTo>
                  <a:pt x="109182" y="238836"/>
                </a:moveTo>
                <a:cubicBezTo>
                  <a:pt x="77337" y="190500"/>
                  <a:pt x="45492" y="142164"/>
                  <a:pt x="27295" y="102358"/>
                </a:cubicBezTo>
                <a:cubicBezTo>
                  <a:pt x="9098" y="62552"/>
                  <a:pt x="0" y="0"/>
                  <a:pt x="0" y="0"/>
                </a:cubicBezTo>
              </a:path>
            </a:pathLst>
          </a:custGeom>
          <a:noFill/>
          <a:ln w="12700"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Freeform 50"/>
          <p:cNvSpPr/>
          <p:nvPr/>
        </p:nvSpPr>
        <p:spPr>
          <a:xfrm>
            <a:off x="1262071" y="3854176"/>
            <a:ext cx="116006" cy="232012"/>
          </a:xfrm>
          <a:custGeom>
            <a:avLst/>
            <a:gdLst>
              <a:gd name="connsiteX0" fmla="*/ 116006 w 116006"/>
              <a:gd name="connsiteY0" fmla="*/ 232012 h 232012"/>
              <a:gd name="connsiteX1" fmla="*/ 68239 w 116006"/>
              <a:gd name="connsiteY1" fmla="*/ 102358 h 232012"/>
              <a:gd name="connsiteX2" fmla="*/ 0 w 116006"/>
              <a:gd name="connsiteY2" fmla="*/ 0 h 232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6006" h="232012">
                <a:moveTo>
                  <a:pt x="116006" y="232012"/>
                </a:moveTo>
                <a:cubicBezTo>
                  <a:pt x="101789" y="186519"/>
                  <a:pt x="87573" y="141027"/>
                  <a:pt x="68239" y="102358"/>
                </a:cubicBezTo>
                <a:cubicBezTo>
                  <a:pt x="48905" y="63689"/>
                  <a:pt x="0" y="0"/>
                  <a:pt x="0" y="0"/>
                </a:cubicBezTo>
              </a:path>
            </a:pathLst>
          </a:custGeom>
          <a:noFill/>
          <a:ln w="12700"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Freeform 51"/>
          <p:cNvSpPr/>
          <p:nvPr/>
        </p:nvSpPr>
        <p:spPr>
          <a:xfrm>
            <a:off x="1439492" y="3266873"/>
            <a:ext cx="709683" cy="826138"/>
          </a:xfrm>
          <a:custGeom>
            <a:avLst/>
            <a:gdLst>
              <a:gd name="connsiteX0" fmla="*/ 0 w 709683"/>
              <a:gd name="connsiteY0" fmla="*/ 826138 h 826138"/>
              <a:gd name="connsiteX1" fmla="*/ 163773 w 709683"/>
              <a:gd name="connsiteY1" fmla="*/ 382586 h 826138"/>
              <a:gd name="connsiteX2" fmla="*/ 593677 w 709683"/>
              <a:gd name="connsiteY2" fmla="*/ 55040 h 826138"/>
              <a:gd name="connsiteX3" fmla="*/ 709683 w 709683"/>
              <a:gd name="connsiteY3" fmla="*/ 449 h 826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9683" h="826138">
                <a:moveTo>
                  <a:pt x="0" y="826138"/>
                </a:moveTo>
                <a:cubicBezTo>
                  <a:pt x="32413" y="668620"/>
                  <a:pt x="64827" y="511102"/>
                  <a:pt x="163773" y="382586"/>
                </a:cubicBezTo>
                <a:cubicBezTo>
                  <a:pt x="262719" y="254070"/>
                  <a:pt x="502692" y="118729"/>
                  <a:pt x="593677" y="55040"/>
                </a:cubicBezTo>
                <a:cubicBezTo>
                  <a:pt x="684662" y="-8650"/>
                  <a:pt x="709683" y="449"/>
                  <a:pt x="709683" y="449"/>
                </a:cubicBezTo>
              </a:path>
            </a:pathLst>
          </a:custGeom>
          <a:noFill/>
          <a:ln w="12700"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Freeform 52"/>
          <p:cNvSpPr/>
          <p:nvPr/>
        </p:nvSpPr>
        <p:spPr>
          <a:xfrm>
            <a:off x="2770149" y="2694116"/>
            <a:ext cx="999356" cy="2511188"/>
          </a:xfrm>
          <a:custGeom>
            <a:avLst/>
            <a:gdLst>
              <a:gd name="connsiteX0" fmla="*/ 184244 w 999356"/>
              <a:gd name="connsiteY0" fmla="*/ 2511188 h 2511188"/>
              <a:gd name="connsiteX1" fmla="*/ 634620 w 999356"/>
              <a:gd name="connsiteY1" fmla="*/ 2224585 h 2511188"/>
              <a:gd name="connsiteX2" fmla="*/ 900752 w 999356"/>
              <a:gd name="connsiteY2" fmla="*/ 1869743 h 2511188"/>
              <a:gd name="connsiteX3" fmla="*/ 982638 w 999356"/>
              <a:gd name="connsiteY3" fmla="*/ 1624083 h 2511188"/>
              <a:gd name="connsiteX4" fmla="*/ 996286 w 999356"/>
              <a:gd name="connsiteY4" fmla="*/ 866633 h 2511188"/>
              <a:gd name="connsiteX5" fmla="*/ 941695 w 999356"/>
              <a:gd name="connsiteY5" fmla="*/ 586854 h 2511188"/>
              <a:gd name="connsiteX6" fmla="*/ 736979 w 999356"/>
              <a:gd name="connsiteY6" fmla="*/ 327546 h 2511188"/>
              <a:gd name="connsiteX7" fmla="*/ 525438 w 999356"/>
              <a:gd name="connsiteY7" fmla="*/ 177421 h 2511188"/>
              <a:gd name="connsiteX8" fmla="*/ 307074 w 999356"/>
              <a:gd name="connsiteY8" fmla="*/ 75063 h 2511188"/>
              <a:gd name="connsiteX9" fmla="*/ 0 w 999356"/>
              <a:gd name="connsiteY9" fmla="*/ 0 h 2511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9356" h="2511188">
                <a:moveTo>
                  <a:pt x="184244" y="2511188"/>
                </a:moveTo>
                <a:cubicBezTo>
                  <a:pt x="349723" y="2421340"/>
                  <a:pt x="515202" y="2331492"/>
                  <a:pt x="634620" y="2224585"/>
                </a:cubicBezTo>
                <a:cubicBezTo>
                  <a:pt x="754038" y="2117678"/>
                  <a:pt x="842749" y="1969827"/>
                  <a:pt x="900752" y="1869743"/>
                </a:cubicBezTo>
                <a:cubicBezTo>
                  <a:pt x="958755" y="1769659"/>
                  <a:pt x="966716" y="1791268"/>
                  <a:pt x="982638" y="1624083"/>
                </a:cubicBezTo>
                <a:cubicBezTo>
                  <a:pt x="998560" y="1456898"/>
                  <a:pt x="1003110" y="1039504"/>
                  <a:pt x="996286" y="866633"/>
                </a:cubicBezTo>
                <a:cubicBezTo>
                  <a:pt x="989462" y="693762"/>
                  <a:pt x="984913" y="676702"/>
                  <a:pt x="941695" y="586854"/>
                </a:cubicBezTo>
                <a:cubicBezTo>
                  <a:pt x="898477" y="497006"/>
                  <a:pt x="806355" y="395785"/>
                  <a:pt x="736979" y="327546"/>
                </a:cubicBezTo>
                <a:cubicBezTo>
                  <a:pt x="667603" y="259307"/>
                  <a:pt x="597089" y="219501"/>
                  <a:pt x="525438" y="177421"/>
                </a:cubicBezTo>
                <a:cubicBezTo>
                  <a:pt x="453787" y="135341"/>
                  <a:pt x="394647" y="104633"/>
                  <a:pt x="307074" y="75063"/>
                </a:cubicBezTo>
                <a:cubicBezTo>
                  <a:pt x="219501" y="45493"/>
                  <a:pt x="0" y="0"/>
                  <a:pt x="0" y="0"/>
                </a:cubicBezTo>
              </a:path>
            </a:pathLst>
          </a:custGeom>
          <a:noFill/>
          <a:ln w="12700"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Freeform 53"/>
          <p:cNvSpPr/>
          <p:nvPr/>
        </p:nvSpPr>
        <p:spPr>
          <a:xfrm>
            <a:off x="1043618" y="3860999"/>
            <a:ext cx="1569581" cy="1405720"/>
          </a:xfrm>
          <a:custGeom>
            <a:avLst/>
            <a:gdLst>
              <a:gd name="connsiteX0" fmla="*/ 1569581 w 1569581"/>
              <a:gd name="connsiteY0" fmla="*/ 1405720 h 1405720"/>
              <a:gd name="connsiteX1" fmla="*/ 818954 w 1569581"/>
              <a:gd name="connsiteY1" fmla="*/ 1221475 h 1405720"/>
              <a:gd name="connsiteX2" fmla="*/ 320811 w 1569581"/>
              <a:gd name="connsiteY2" fmla="*/ 934872 h 1405720"/>
              <a:gd name="connsiteX3" fmla="*/ 61504 w 1569581"/>
              <a:gd name="connsiteY3" fmla="*/ 566383 h 1405720"/>
              <a:gd name="connsiteX4" fmla="*/ 89 w 1569581"/>
              <a:gd name="connsiteY4" fmla="*/ 286603 h 1405720"/>
              <a:gd name="connsiteX5" fmla="*/ 68328 w 1569581"/>
              <a:gd name="connsiteY5" fmla="*/ 0 h 1405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9581" h="1405720">
                <a:moveTo>
                  <a:pt x="1569581" y="1405720"/>
                </a:moveTo>
                <a:cubicBezTo>
                  <a:pt x="1298331" y="1352835"/>
                  <a:pt x="1027082" y="1299950"/>
                  <a:pt x="818954" y="1221475"/>
                </a:cubicBezTo>
                <a:cubicBezTo>
                  <a:pt x="610826" y="1143000"/>
                  <a:pt x="447052" y="1044054"/>
                  <a:pt x="320811" y="934872"/>
                </a:cubicBezTo>
                <a:cubicBezTo>
                  <a:pt x="194570" y="825690"/>
                  <a:pt x="114958" y="674428"/>
                  <a:pt x="61504" y="566383"/>
                </a:cubicBezTo>
                <a:cubicBezTo>
                  <a:pt x="8050" y="458338"/>
                  <a:pt x="-1048" y="381000"/>
                  <a:pt x="89" y="286603"/>
                </a:cubicBezTo>
                <a:cubicBezTo>
                  <a:pt x="1226" y="192206"/>
                  <a:pt x="68328" y="0"/>
                  <a:pt x="68328" y="0"/>
                </a:cubicBezTo>
              </a:path>
            </a:pathLst>
          </a:custGeom>
          <a:noFill/>
          <a:ln w="12700"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Freeform 54"/>
          <p:cNvSpPr/>
          <p:nvPr/>
        </p:nvSpPr>
        <p:spPr>
          <a:xfrm>
            <a:off x="2786024" y="4925525"/>
            <a:ext cx="4596" cy="197892"/>
          </a:xfrm>
          <a:custGeom>
            <a:avLst/>
            <a:gdLst>
              <a:gd name="connsiteX0" fmla="*/ 4596 w 4596"/>
              <a:gd name="connsiteY0" fmla="*/ 197892 h 197892"/>
              <a:gd name="connsiteX1" fmla="*/ 4596 w 4596"/>
              <a:gd name="connsiteY1" fmla="*/ 0 h 197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596" h="197892">
                <a:moveTo>
                  <a:pt x="4596" y="197892"/>
                </a:moveTo>
                <a:cubicBezTo>
                  <a:pt x="615" y="116574"/>
                  <a:pt x="-3365" y="35257"/>
                  <a:pt x="4596" y="0"/>
                </a:cubicBezTo>
              </a:path>
            </a:pathLst>
          </a:custGeom>
          <a:noFill/>
          <a:ln w="12700"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 55"/>
          <p:cNvSpPr/>
          <p:nvPr/>
        </p:nvSpPr>
        <p:spPr>
          <a:xfrm>
            <a:off x="2101156" y="4379614"/>
            <a:ext cx="54843" cy="252484"/>
          </a:xfrm>
          <a:custGeom>
            <a:avLst/>
            <a:gdLst>
              <a:gd name="connsiteX0" fmla="*/ 54843 w 54843"/>
              <a:gd name="connsiteY0" fmla="*/ 252484 h 252484"/>
              <a:gd name="connsiteX1" fmla="*/ 7076 w 54843"/>
              <a:gd name="connsiteY1" fmla="*/ 136478 h 252484"/>
              <a:gd name="connsiteX2" fmla="*/ 252 w 54843"/>
              <a:gd name="connsiteY2" fmla="*/ 0 h 252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4843" h="252484">
                <a:moveTo>
                  <a:pt x="54843" y="252484"/>
                </a:moveTo>
                <a:cubicBezTo>
                  <a:pt x="35508" y="215521"/>
                  <a:pt x="16174" y="178559"/>
                  <a:pt x="7076" y="136478"/>
                </a:cubicBezTo>
                <a:cubicBezTo>
                  <a:pt x="-2023" y="94397"/>
                  <a:pt x="252" y="0"/>
                  <a:pt x="252" y="0"/>
                </a:cubicBezTo>
              </a:path>
            </a:pathLst>
          </a:custGeom>
          <a:noFill/>
          <a:ln w="12700"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Freeform 56"/>
          <p:cNvSpPr/>
          <p:nvPr/>
        </p:nvSpPr>
        <p:spPr>
          <a:xfrm>
            <a:off x="2155999" y="4379614"/>
            <a:ext cx="75063" cy="225188"/>
          </a:xfrm>
          <a:custGeom>
            <a:avLst/>
            <a:gdLst>
              <a:gd name="connsiteX0" fmla="*/ 75063 w 75063"/>
              <a:gd name="connsiteY0" fmla="*/ 225188 h 225188"/>
              <a:gd name="connsiteX1" fmla="*/ 40944 w 75063"/>
              <a:gd name="connsiteY1" fmla="*/ 68239 h 225188"/>
              <a:gd name="connsiteX2" fmla="*/ 0 w 75063"/>
              <a:gd name="connsiteY2" fmla="*/ 0 h 225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063" h="225188">
                <a:moveTo>
                  <a:pt x="75063" y="225188"/>
                </a:moveTo>
                <a:cubicBezTo>
                  <a:pt x="64258" y="165479"/>
                  <a:pt x="53454" y="105770"/>
                  <a:pt x="40944" y="68239"/>
                </a:cubicBezTo>
                <a:cubicBezTo>
                  <a:pt x="28433" y="30708"/>
                  <a:pt x="0" y="0"/>
                  <a:pt x="0" y="0"/>
                </a:cubicBezTo>
              </a:path>
            </a:pathLst>
          </a:custGeom>
          <a:noFill/>
          <a:ln w="12700"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Freeform 57"/>
          <p:cNvSpPr/>
          <p:nvPr/>
        </p:nvSpPr>
        <p:spPr>
          <a:xfrm>
            <a:off x="2374363" y="2782826"/>
            <a:ext cx="823761" cy="1903863"/>
          </a:xfrm>
          <a:custGeom>
            <a:avLst/>
            <a:gdLst>
              <a:gd name="connsiteX0" fmla="*/ 0 w 823761"/>
              <a:gd name="connsiteY0" fmla="*/ 1903863 h 1903863"/>
              <a:gd name="connsiteX1" fmla="*/ 511791 w 823761"/>
              <a:gd name="connsiteY1" fmla="*/ 1535373 h 1903863"/>
              <a:gd name="connsiteX2" fmla="*/ 805218 w 823761"/>
              <a:gd name="connsiteY2" fmla="*/ 1037230 h 1903863"/>
              <a:gd name="connsiteX3" fmla="*/ 764275 w 823761"/>
              <a:gd name="connsiteY3" fmla="*/ 586854 h 1903863"/>
              <a:gd name="connsiteX4" fmla="*/ 525439 w 823761"/>
              <a:gd name="connsiteY4" fmla="*/ 184245 h 1903863"/>
              <a:gd name="connsiteX5" fmla="*/ 341194 w 823761"/>
              <a:gd name="connsiteY5" fmla="*/ 0 h 1903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23761" h="1903863">
                <a:moveTo>
                  <a:pt x="0" y="1903863"/>
                </a:moveTo>
                <a:cubicBezTo>
                  <a:pt x="188794" y="1791837"/>
                  <a:pt x="377588" y="1679812"/>
                  <a:pt x="511791" y="1535373"/>
                </a:cubicBezTo>
                <a:cubicBezTo>
                  <a:pt x="645994" y="1390934"/>
                  <a:pt x="763137" y="1195316"/>
                  <a:pt x="805218" y="1037230"/>
                </a:cubicBezTo>
                <a:cubicBezTo>
                  <a:pt x="847299" y="879143"/>
                  <a:pt x="810905" y="729018"/>
                  <a:pt x="764275" y="586854"/>
                </a:cubicBezTo>
                <a:cubicBezTo>
                  <a:pt x="717645" y="444690"/>
                  <a:pt x="595952" y="282054"/>
                  <a:pt x="525439" y="184245"/>
                </a:cubicBezTo>
                <a:cubicBezTo>
                  <a:pt x="454926" y="86436"/>
                  <a:pt x="341194" y="0"/>
                  <a:pt x="341194" y="0"/>
                </a:cubicBezTo>
              </a:path>
            </a:pathLst>
          </a:custGeom>
          <a:noFill/>
          <a:ln w="12700"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Freeform 58"/>
          <p:cNvSpPr/>
          <p:nvPr/>
        </p:nvSpPr>
        <p:spPr>
          <a:xfrm>
            <a:off x="1910340" y="4836814"/>
            <a:ext cx="743803" cy="375314"/>
          </a:xfrm>
          <a:custGeom>
            <a:avLst/>
            <a:gdLst>
              <a:gd name="connsiteX0" fmla="*/ 0 w 743803"/>
              <a:gd name="connsiteY0" fmla="*/ 375314 h 375314"/>
              <a:gd name="connsiteX1" fmla="*/ 423080 w 743803"/>
              <a:gd name="connsiteY1" fmla="*/ 156950 h 375314"/>
              <a:gd name="connsiteX2" fmla="*/ 743803 w 743803"/>
              <a:gd name="connsiteY2" fmla="*/ 0 h 375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43803" h="375314">
                <a:moveTo>
                  <a:pt x="0" y="375314"/>
                </a:moveTo>
                <a:lnTo>
                  <a:pt x="423080" y="156950"/>
                </a:lnTo>
                <a:cubicBezTo>
                  <a:pt x="547047" y="94398"/>
                  <a:pt x="743803" y="0"/>
                  <a:pt x="743803" y="0"/>
                </a:cubicBezTo>
              </a:path>
            </a:pathLst>
          </a:custGeom>
          <a:noFill/>
          <a:ln w="12700"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Freeform 59"/>
          <p:cNvSpPr/>
          <p:nvPr/>
        </p:nvSpPr>
        <p:spPr>
          <a:xfrm>
            <a:off x="1753390" y="4898229"/>
            <a:ext cx="6824" cy="245660"/>
          </a:xfrm>
          <a:custGeom>
            <a:avLst/>
            <a:gdLst>
              <a:gd name="connsiteX0" fmla="*/ 6824 w 6824"/>
              <a:gd name="connsiteY0" fmla="*/ 245660 h 245660"/>
              <a:gd name="connsiteX1" fmla="*/ 0 w 6824"/>
              <a:gd name="connsiteY1" fmla="*/ 0 h 245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824" h="245660">
                <a:moveTo>
                  <a:pt x="6824" y="245660"/>
                </a:moveTo>
                <a:lnTo>
                  <a:pt x="0" y="0"/>
                </a:lnTo>
              </a:path>
            </a:pathLst>
          </a:custGeom>
          <a:noFill/>
          <a:ln w="12700"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Freeform 60"/>
          <p:cNvSpPr/>
          <p:nvPr/>
        </p:nvSpPr>
        <p:spPr>
          <a:xfrm>
            <a:off x="1425844" y="4393262"/>
            <a:ext cx="238836" cy="771099"/>
          </a:xfrm>
          <a:custGeom>
            <a:avLst/>
            <a:gdLst>
              <a:gd name="connsiteX0" fmla="*/ 238836 w 238836"/>
              <a:gd name="connsiteY0" fmla="*/ 771099 h 771099"/>
              <a:gd name="connsiteX1" fmla="*/ 88710 w 238836"/>
              <a:gd name="connsiteY1" fmla="*/ 504967 h 771099"/>
              <a:gd name="connsiteX2" fmla="*/ 0 w 238836"/>
              <a:gd name="connsiteY2" fmla="*/ 0 h 771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8836" h="771099">
                <a:moveTo>
                  <a:pt x="238836" y="771099"/>
                </a:moveTo>
                <a:cubicBezTo>
                  <a:pt x="183676" y="702291"/>
                  <a:pt x="128516" y="633483"/>
                  <a:pt x="88710" y="504967"/>
                </a:cubicBezTo>
                <a:cubicBezTo>
                  <a:pt x="48904" y="376450"/>
                  <a:pt x="0" y="0"/>
                  <a:pt x="0" y="0"/>
                </a:cubicBezTo>
              </a:path>
            </a:pathLst>
          </a:custGeom>
          <a:noFill/>
          <a:ln w="12700"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2" name="Picture 6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6278" y="2844034"/>
            <a:ext cx="1201416" cy="120141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/>
              <p:cNvSpPr txBox="1"/>
              <p:nvPr/>
            </p:nvSpPr>
            <p:spPr>
              <a:xfrm>
                <a:off x="8182074" y="4771173"/>
                <a:ext cx="711777" cy="3793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 anchorCtr="0">
                <a:noAutofit/>
              </a:bodyPr>
              <a:lstStyle/>
              <a:p>
                <a:pPr marL="342900" marR="0" lvl="0" indent="-342900" defTabSz="91440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chemeClr val="accent1">
                      <a:lumMod val="75000"/>
                    </a:schemeClr>
                  </a:buClr>
                  <a:buSzTx/>
                  <a:buFont typeface="Wingdings" panose="05000000000000000000" pitchFamily="2" charset="2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en-US" sz="24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</m:d>
                    </m:oMath>
                  </m:oMathPara>
                </a14:m>
                <a:endParaRPr lang="en-US" sz="2400" dirty="0" smtClean="0">
                  <a:solidFill>
                    <a:srgbClr val="0070C0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63" name="TextBox 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2074" y="4771173"/>
                <a:ext cx="711777" cy="379388"/>
              </a:xfrm>
              <a:prstGeom prst="rect">
                <a:avLst/>
              </a:prstGeom>
              <a:blipFill rotWithShape="0">
                <a:blip r:embed="rId3"/>
                <a:stretch>
                  <a:fillRect b="-806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/>
              <p:cNvSpPr txBox="1"/>
              <p:nvPr/>
            </p:nvSpPr>
            <p:spPr>
              <a:xfrm>
                <a:off x="330734" y="4958360"/>
                <a:ext cx="711777" cy="3793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 anchorCtr="0">
                <a:noAutofit/>
              </a:bodyPr>
              <a:lstStyle/>
              <a:p>
                <a:pPr marL="342900" marR="0" lvl="0" indent="-342900" defTabSz="91440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chemeClr val="accent1">
                      <a:lumMod val="75000"/>
                    </a:schemeClr>
                  </a:buClr>
                  <a:buSzTx/>
                  <a:buFont typeface="Wingdings" panose="05000000000000000000" pitchFamily="2" charset="2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2400" dirty="0" smtClean="0">
                  <a:solidFill>
                    <a:srgbClr val="0070C0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64" name="TextBox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734" y="4958360"/>
                <a:ext cx="711777" cy="379388"/>
              </a:xfrm>
              <a:prstGeom prst="rect">
                <a:avLst/>
              </a:prstGeom>
              <a:blipFill rotWithShape="0">
                <a:blip r:embed="rId4"/>
                <a:stretch>
                  <a:fillRect b="-793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5" name="Group 64"/>
          <p:cNvGrpSpPr/>
          <p:nvPr/>
        </p:nvGrpSpPr>
        <p:grpSpPr>
          <a:xfrm>
            <a:off x="5588235" y="2330190"/>
            <a:ext cx="2790884" cy="2912001"/>
            <a:chOff x="7876162" y="1181516"/>
            <a:chExt cx="2790884" cy="2912001"/>
          </a:xfrm>
        </p:grpSpPr>
        <p:sp>
          <p:nvSpPr>
            <p:cNvPr id="66" name="Oval 65"/>
            <p:cNvSpPr/>
            <p:nvPr/>
          </p:nvSpPr>
          <p:spPr>
            <a:xfrm>
              <a:off x="9322198" y="1181516"/>
              <a:ext cx="354143" cy="289112"/>
            </a:xfrm>
            <a:prstGeom prst="ellipse">
              <a:avLst/>
            </a:prstGeom>
            <a:solidFill>
              <a:srgbClr val="FFC000"/>
            </a:solidFill>
            <a:ln w="9525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rgbClr val="00B050"/>
                  </a:solidFill>
                  <a:ea typeface="Times" charset="0"/>
                  <a:cs typeface="Times" charset="0"/>
                </a:rPr>
                <a:t>3</a:t>
              </a:r>
              <a:endParaRPr lang="en-US" sz="1400" dirty="0">
                <a:solidFill>
                  <a:srgbClr val="00B050"/>
                </a:solidFill>
                <a:ea typeface="Times" charset="0"/>
                <a:cs typeface="Times" charset="0"/>
              </a:endParaRPr>
            </a:p>
          </p:txBody>
        </p:sp>
        <p:sp>
          <p:nvSpPr>
            <p:cNvPr id="67" name="Oval 66"/>
            <p:cNvSpPr/>
            <p:nvPr/>
          </p:nvSpPr>
          <p:spPr>
            <a:xfrm>
              <a:off x="9662894" y="2231290"/>
              <a:ext cx="354143" cy="289112"/>
            </a:xfrm>
            <a:prstGeom prst="ellipse">
              <a:avLst/>
            </a:prstGeom>
            <a:solidFill>
              <a:srgbClr val="FFC000"/>
            </a:solidFill>
            <a:ln w="9525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rgbClr val="00B050"/>
                  </a:solidFill>
                  <a:ea typeface="Times" charset="0"/>
                  <a:cs typeface="Times" charset="0"/>
                </a:rPr>
                <a:t>1</a:t>
              </a:r>
              <a:endParaRPr lang="en-US" sz="1400" dirty="0">
                <a:solidFill>
                  <a:srgbClr val="00B050"/>
                </a:solidFill>
                <a:ea typeface="Times" charset="0"/>
                <a:cs typeface="Times" charset="0"/>
              </a:endParaRPr>
            </a:p>
          </p:txBody>
        </p:sp>
        <p:grpSp>
          <p:nvGrpSpPr>
            <p:cNvPr id="68" name="Group 67"/>
            <p:cNvGrpSpPr/>
            <p:nvPr/>
          </p:nvGrpSpPr>
          <p:grpSpPr>
            <a:xfrm>
              <a:off x="9007987" y="1702741"/>
              <a:ext cx="434857" cy="325432"/>
              <a:chOff x="7570808" y="2096252"/>
              <a:chExt cx="434857" cy="325432"/>
            </a:xfrm>
          </p:grpSpPr>
          <p:sp>
            <p:nvSpPr>
              <p:cNvPr id="121" name="Oval 120"/>
              <p:cNvSpPr/>
              <p:nvPr/>
            </p:nvSpPr>
            <p:spPr>
              <a:xfrm>
                <a:off x="7589593" y="2096252"/>
                <a:ext cx="354143" cy="289112"/>
              </a:xfrm>
              <a:prstGeom prst="ellipse">
                <a:avLst/>
              </a:prstGeom>
              <a:solidFill>
                <a:srgbClr val="FFC000"/>
              </a:solidFill>
              <a:ln w="9525">
                <a:solidFill>
                  <a:schemeClr val="tx1"/>
                </a:solidFill>
              </a:ln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rgbClr val="0070C0"/>
                  </a:solidFill>
                  <a:ea typeface="Times" charset="0"/>
                  <a:cs typeface="Times" charset="0"/>
                </a:endParaRPr>
              </a:p>
            </p:txBody>
          </p:sp>
          <p:sp>
            <p:nvSpPr>
              <p:cNvPr id="122" name="TextBox 121"/>
              <p:cNvSpPr txBox="1"/>
              <p:nvPr/>
            </p:nvSpPr>
            <p:spPr>
              <a:xfrm>
                <a:off x="7570808" y="2135864"/>
                <a:ext cx="434857" cy="2858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 anchorCtr="0">
                <a:noAutofit/>
              </a:bodyPr>
              <a:lstStyle/>
              <a:p>
                <a:pPr marL="342900" marR="0" lvl="0" indent="-342900" defTabSz="91440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chemeClr val="accent1">
                      <a:lumMod val="75000"/>
                    </a:schemeClr>
                  </a:buClr>
                  <a:buSzTx/>
                  <a:buFont typeface="Wingdings" panose="05000000000000000000" pitchFamily="2" charset="2"/>
                  <a:buNone/>
                  <a:tabLst/>
                  <a:defRPr/>
                </a:pPr>
                <a:r>
                  <a:rPr lang="en-US" sz="1400" dirty="0" smtClean="0">
                    <a:solidFill>
                      <a:srgbClr val="00B050"/>
                    </a:solidFill>
                    <a:latin typeface="+mn-lt"/>
                    <a:ea typeface="Times" charset="0"/>
                    <a:cs typeface="Times" charset="0"/>
                  </a:rPr>
                  <a:t>10</a:t>
                </a:r>
              </a:p>
            </p:txBody>
          </p:sp>
        </p:grpSp>
        <p:grpSp>
          <p:nvGrpSpPr>
            <p:cNvPr id="69" name="Group 68"/>
            <p:cNvGrpSpPr/>
            <p:nvPr/>
          </p:nvGrpSpPr>
          <p:grpSpPr>
            <a:xfrm>
              <a:off x="9440663" y="3791376"/>
              <a:ext cx="523106" cy="289112"/>
              <a:chOff x="7517540" y="2096252"/>
              <a:chExt cx="523106" cy="289112"/>
            </a:xfrm>
          </p:grpSpPr>
          <p:sp>
            <p:nvSpPr>
              <p:cNvPr id="119" name="Oval 118"/>
              <p:cNvSpPr/>
              <p:nvPr/>
            </p:nvSpPr>
            <p:spPr>
              <a:xfrm>
                <a:off x="7589593" y="2096252"/>
                <a:ext cx="354143" cy="289112"/>
              </a:xfrm>
              <a:prstGeom prst="ellipse">
                <a:avLst/>
              </a:prstGeom>
              <a:solidFill>
                <a:srgbClr val="FFC000"/>
              </a:solidFill>
              <a:ln w="9525">
                <a:solidFill>
                  <a:schemeClr val="tx1"/>
                </a:solidFill>
              </a:ln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rgbClr val="0070C0"/>
                  </a:solidFill>
                  <a:ea typeface="Times" charset="0"/>
                  <a:cs typeface="Times" charset="0"/>
                </a:endParaRPr>
              </a:p>
            </p:txBody>
          </p:sp>
          <p:sp>
            <p:nvSpPr>
              <p:cNvPr id="120" name="TextBox 119"/>
              <p:cNvSpPr txBox="1"/>
              <p:nvPr/>
            </p:nvSpPr>
            <p:spPr>
              <a:xfrm>
                <a:off x="7517540" y="2118108"/>
                <a:ext cx="523106" cy="249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 anchorCtr="0">
                <a:noAutofit/>
              </a:bodyPr>
              <a:lstStyle/>
              <a:p>
                <a:pPr marL="342900" marR="0" lvl="0" indent="-342900" defTabSz="91440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chemeClr val="accent1">
                      <a:lumMod val="75000"/>
                    </a:schemeClr>
                  </a:buClr>
                  <a:buSzTx/>
                  <a:buFont typeface="Wingdings" panose="05000000000000000000" pitchFamily="2" charset="2"/>
                  <a:buNone/>
                  <a:tabLst/>
                  <a:defRPr/>
                </a:pPr>
                <a:r>
                  <a:rPr lang="en-US" sz="1400" dirty="0" smtClean="0">
                    <a:solidFill>
                      <a:srgbClr val="0070C0"/>
                    </a:solidFill>
                    <a:latin typeface="+mn-lt"/>
                    <a:ea typeface="Times" charset="0"/>
                    <a:cs typeface="Times" charset="0"/>
                  </a:rPr>
                  <a:t>  </a:t>
                </a:r>
                <a:r>
                  <a:rPr lang="en-US" sz="1400" dirty="0" smtClean="0">
                    <a:solidFill>
                      <a:srgbClr val="00B050"/>
                    </a:solidFill>
                    <a:latin typeface="+mn-lt"/>
                    <a:ea typeface="Times" charset="0"/>
                    <a:cs typeface="Times" charset="0"/>
                  </a:rPr>
                  <a:t>2</a:t>
                </a:r>
              </a:p>
            </p:txBody>
          </p:sp>
        </p:grpSp>
        <p:grpSp>
          <p:nvGrpSpPr>
            <p:cNvPr id="70" name="Group 69"/>
            <p:cNvGrpSpPr/>
            <p:nvPr/>
          </p:nvGrpSpPr>
          <p:grpSpPr>
            <a:xfrm>
              <a:off x="8452966" y="3267432"/>
              <a:ext cx="386375" cy="289112"/>
              <a:chOff x="7570808" y="2096252"/>
              <a:chExt cx="386375" cy="289112"/>
            </a:xfrm>
          </p:grpSpPr>
          <p:sp>
            <p:nvSpPr>
              <p:cNvPr id="117" name="Oval 116"/>
              <p:cNvSpPr/>
              <p:nvPr/>
            </p:nvSpPr>
            <p:spPr>
              <a:xfrm>
                <a:off x="7589593" y="2096252"/>
                <a:ext cx="354143" cy="289112"/>
              </a:xfrm>
              <a:prstGeom prst="ellipse">
                <a:avLst/>
              </a:prstGeom>
              <a:solidFill>
                <a:srgbClr val="FFC000"/>
              </a:solidFill>
              <a:ln w="9525">
                <a:solidFill>
                  <a:schemeClr val="tx1"/>
                </a:solidFill>
              </a:ln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rgbClr val="0070C0"/>
                  </a:solidFill>
                  <a:ea typeface="Times" charset="0"/>
                  <a:cs typeface="Times" charset="0"/>
                </a:endParaRPr>
              </a:p>
            </p:txBody>
          </p:sp>
          <p:sp>
            <p:nvSpPr>
              <p:cNvPr id="118" name="TextBox 117"/>
              <p:cNvSpPr txBox="1"/>
              <p:nvPr/>
            </p:nvSpPr>
            <p:spPr>
              <a:xfrm>
                <a:off x="7570808" y="2135864"/>
                <a:ext cx="386375" cy="2098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 anchorCtr="0">
                <a:noAutofit/>
              </a:bodyPr>
              <a:lstStyle/>
              <a:p>
                <a:pPr marL="342900" marR="0" lvl="0" indent="-342900" defTabSz="91440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chemeClr val="accent1">
                      <a:lumMod val="75000"/>
                    </a:schemeClr>
                  </a:buClr>
                  <a:buSzTx/>
                  <a:buFont typeface="Wingdings" panose="05000000000000000000" pitchFamily="2" charset="2"/>
                  <a:buNone/>
                  <a:tabLst/>
                  <a:defRPr/>
                </a:pPr>
                <a:r>
                  <a:rPr lang="en-US" sz="1400" dirty="0" smtClean="0">
                    <a:solidFill>
                      <a:srgbClr val="0070C0"/>
                    </a:solidFill>
                    <a:latin typeface="+mn-lt"/>
                    <a:ea typeface="Times" charset="0"/>
                    <a:cs typeface="Times" charset="0"/>
                  </a:rPr>
                  <a:t> </a:t>
                </a:r>
                <a:r>
                  <a:rPr lang="en-US" sz="1400" dirty="0" smtClean="0">
                    <a:solidFill>
                      <a:srgbClr val="00B050"/>
                    </a:solidFill>
                    <a:latin typeface="+mn-lt"/>
                    <a:ea typeface="Times" charset="0"/>
                    <a:cs typeface="Times" charset="0"/>
                  </a:rPr>
                  <a:t>4</a:t>
                </a:r>
              </a:p>
            </p:txBody>
          </p:sp>
        </p:grpSp>
        <p:grpSp>
          <p:nvGrpSpPr>
            <p:cNvPr id="71" name="Group 70"/>
            <p:cNvGrpSpPr/>
            <p:nvPr/>
          </p:nvGrpSpPr>
          <p:grpSpPr>
            <a:xfrm>
              <a:off x="7876162" y="2231290"/>
              <a:ext cx="386375" cy="289112"/>
              <a:chOff x="7570808" y="2096252"/>
              <a:chExt cx="386375" cy="289112"/>
            </a:xfrm>
          </p:grpSpPr>
          <p:sp>
            <p:nvSpPr>
              <p:cNvPr id="115" name="Oval 114"/>
              <p:cNvSpPr/>
              <p:nvPr/>
            </p:nvSpPr>
            <p:spPr>
              <a:xfrm>
                <a:off x="7589593" y="2096252"/>
                <a:ext cx="354143" cy="289112"/>
              </a:xfrm>
              <a:prstGeom prst="ellipse">
                <a:avLst/>
              </a:prstGeom>
              <a:solidFill>
                <a:srgbClr val="FFC000"/>
              </a:solidFill>
              <a:ln w="9525">
                <a:solidFill>
                  <a:schemeClr val="tx1"/>
                </a:solidFill>
              </a:ln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rgbClr val="0070C0"/>
                  </a:solidFill>
                  <a:ea typeface="Times" charset="0"/>
                  <a:cs typeface="Times" charset="0"/>
                </a:endParaRPr>
              </a:p>
            </p:txBody>
          </p:sp>
          <p:sp>
            <p:nvSpPr>
              <p:cNvPr id="116" name="TextBox 115"/>
              <p:cNvSpPr txBox="1"/>
              <p:nvPr/>
            </p:nvSpPr>
            <p:spPr>
              <a:xfrm>
                <a:off x="7570808" y="2135864"/>
                <a:ext cx="386375" cy="2098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 anchorCtr="0">
                <a:noAutofit/>
              </a:bodyPr>
              <a:lstStyle/>
              <a:p>
                <a:pPr marL="342900" marR="0" lvl="0" indent="-342900" defTabSz="91440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chemeClr val="accent1">
                      <a:lumMod val="75000"/>
                    </a:schemeClr>
                  </a:buClr>
                  <a:buSzTx/>
                  <a:buFont typeface="Wingdings" panose="05000000000000000000" pitchFamily="2" charset="2"/>
                  <a:buNone/>
                  <a:tabLst/>
                  <a:defRPr/>
                </a:pPr>
                <a:r>
                  <a:rPr lang="en-US" sz="1400" dirty="0" smtClean="0">
                    <a:solidFill>
                      <a:srgbClr val="00B050"/>
                    </a:solidFill>
                    <a:latin typeface="+mn-lt"/>
                    <a:ea typeface="Times" charset="0"/>
                    <a:cs typeface="Times" charset="0"/>
                  </a:rPr>
                  <a:t> 8</a:t>
                </a:r>
              </a:p>
            </p:txBody>
          </p:sp>
        </p:grpSp>
        <p:sp>
          <p:nvSpPr>
            <p:cNvPr id="72" name="Oval 71"/>
            <p:cNvSpPr/>
            <p:nvPr/>
          </p:nvSpPr>
          <p:spPr>
            <a:xfrm>
              <a:off x="8137301" y="2750003"/>
              <a:ext cx="354143" cy="289112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rgbClr val="0070C0"/>
                  </a:solidFill>
                  <a:ea typeface="Times" charset="0"/>
                  <a:cs typeface="Times" charset="0"/>
                </a:rPr>
                <a:t>9</a:t>
              </a:r>
              <a:endParaRPr lang="en-US" sz="1400" dirty="0">
                <a:solidFill>
                  <a:srgbClr val="0070C0"/>
                </a:solidFill>
                <a:ea typeface="Times" charset="0"/>
                <a:cs typeface="Times" charset="0"/>
              </a:endParaRPr>
            </a:p>
          </p:txBody>
        </p:sp>
        <p:sp>
          <p:nvSpPr>
            <p:cNvPr id="73" name="Oval 72"/>
            <p:cNvSpPr/>
            <p:nvPr/>
          </p:nvSpPr>
          <p:spPr>
            <a:xfrm>
              <a:off x="8813709" y="2753930"/>
              <a:ext cx="354143" cy="289112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rgbClr val="0070C0"/>
                  </a:solidFill>
                  <a:ea typeface="Times" charset="0"/>
                  <a:cs typeface="Times" charset="0"/>
                </a:rPr>
                <a:t>5</a:t>
              </a:r>
              <a:endParaRPr lang="en-US" sz="1400" dirty="0">
                <a:solidFill>
                  <a:srgbClr val="0070C0"/>
                </a:solidFill>
                <a:ea typeface="Times" charset="0"/>
                <a:cs typeface="Times" charset="0"/>
              </a:endParaRPr>
            </a:p>
          </p:txBody>
        </p:sp>
        <p:sp>
          <p:nvSpPr>
            <p:cNvPr id="74" name="Oval 73"/>
            <p:cNvSpPr/>
            <p:nvPr/>
          </p:nvSpPr>
          <p:spPr>
            <a:xfrm>
              <a:off x="9281857" y="2752438"/>
              <a:ext cx="354143" cy="289112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rgbClr val="0070C0"/>
                  </a:solidFill>
                  <a:ea typeface="Times" charset="0"/>
                  <a:cs typeface="Times" charset="0"/>
                </a:rPr>
                <a:t>6</a:t>
              </a:r>
              <a:endParaRPr lang="en-US" sz="1400" dirty="0">
                <a:solidFill>
                  <a:srgbClr val="0070C0"/>
                </a:solidFill>
                <a:ea typeface="Times" charset="0"/>
                <a:cs typeface="Times" charset="0"/>
              </a:endParaRPr>
            </a:p>
          </p:txBody>
        </p:sp>
        <p:sp>
          <p:nvSpPr>
            <p:cNvPr id="75" name="Oval 74"/>
            <p:cNvSpPr/>
            <p:nvPr/>
          </p:nvSpPr>
          <p:spPr>
            <a:xfrm>
              <a:off x="9524298" y="3274077"/>
              <a:ext cx="354143" cy="289112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rgbClr val="0070C0"/>
                  </a:solidFill>
                  <a:ea typeface="Times" charset="0"/>
                  <a:cs typeface="Times" charset="0"/>
                </a:rPr>
                <a:t>7</a:t>
              </a:r>
              <a:endParaRPr lang="en-US" sz="1400" dirty="0">
                <a:solidFill>
                  <a:srgbClr val="0070C0"/>
                </a:solidFill>
                <a:ea typeface="Times" charset="0"/>
                <a:cs typeface="Times" charset="0"/>
              </a:endParaRPr>
            </a:p>
          </p:txBody>
        </p:sp>
        <p:grpSp>
          <p:nvGrpSpPr>
            <p:cNvPr id="76" name="Group 75"/>
            <p:cNvGrpSpPr/>
            <p:nvPr/>
          </p:nvGrpSpPr>
          <p:grpSpPr>
            <a:xfrm>
              <a:off x="8871256" y="3282835"/>
              <a:ext cx="523106" cy="289112"/>
              <a:chOff x="7526418" y="2096252"/>
              <a:chExt cx="523106" cy="289112"/>
            </a:xfrm>
          </p:grpSpPr>
          <p:sp>
            <p:nvSpPr>
              <p:cNvPr id="113" name="Oval 112"/>
              <p:cNvSpPr/>
              <p:nvPr/>
            </p:nvSpPr>
            <p:spPr>
              <a:xfrm>
                <a:off x="7589593" y="2096252"/>
                <a:ext cx="354143" cy="289112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</a:ln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rgbClr val="0070C0"/>
                  </a:solidFill>
                  <a:ea typeface="Times" charset="0"/>
                  <a:cs typeface="Times" charset="0"/>
                </a:endParaRPr>
              </a:p>
            </p:txBody>
          </p:sp>
          <p:sp>
            <p:nvSpPr>
              <p:cNvPr id="114" name="TextBox 113"/>
              <p:cNvSpPr txBox="1"/>
              <p:nvPr/>
            </p:nvSpPr>
            <p:spPr>
              <a:xfrm>
                <a:off x="7526418" y="2118108"/>
                <a:ext cx="523106" cy="249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 anchorCtr="0">
                <a:noAutofit/>
              </a:bodyPr>
              <a:lstStyle/>
              <a:p>
                <a:pPr marL="342900" marR="0" lvl="0" indent="-342900" defTabSz="91440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chemeClr val="accent1">
                      <a:lumMod val="75000"/>
                    </a:schemeClr>
                  </a:buClr>
                  <a:buSzTx/>
                  <a:buFont typeface="Wingdings" panose="05000000000000000000" pitchFamily="2" charset="2"/>
                  <a:buNone/>
                  <a:tabLst/>
                  <a:defRPr/>
                </a:pPr>
                <a:r>
                  <a:rPr lang="en-US" sz="1400" dirty="0" smtClean="0">
                    <a:solidFill>
                      <a:srgbClr val="0070C0"/>
                    </a:solidFill>
                    <a:latin typeface="+mn-lt"/>
                    <a:ea typeface="Times" charset="0"/>
                    <a:cs typeface="Times" charset="0"/>
                  </a:rPr>
                  <a:t> 11</a:t>
                </a:r>
              </a:p>
            </p:txBody>
          </p:sp>
        </p:grpSp>
        <p:grpSp>
          <p:nvGrpSpPr>
            <p:cNvPr id="77" name="Group 76"/>
            <p:cNvGrpSpPr/>
            <p:nvPr/>
          </p:nvGrpSpPr>
          <p:grpSpPr>
            <a:xfrm>
              <a:off x="8411325" y="3804405"/>
              <a:ext cx="523106" cy="289112"/>
              <a:chOff x="7526418" y="2096252"/>
              <a:chExt cx="523106" cy="289112"/>
            </a:xfrm>
          </p:grpSpPr>
          <p:sp>
            <p:nvSpPr>
              <p:cNvPr id="111" name="Oval 110"/>
              <p:cNvSpPr/>
              <p:nvPr/>
            </p:nvSpPr>
            <p:spPr>
              <a:xfrm>
                <a:off x="7589593" y="2096252"/>
                <a:ext cx="354143" cy="289112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</a:ln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rgbClr val="0070C0"/>
                  </a:solidFill>
                  <a:ea typeface="Times" charset="0"/>
                  <a:cs typeface="Times" charset="0"/>
                </a:endParaRPr>
              </a:p>
            </p:txBody>
          </p:sp>
          <p:sp>
            <p:nvSpPr>
              <p:cNvPr id="112" name="TextBox 111"/>
              <p:cNvSpPr txBox="1"/>
              <p:nvPr/>
            </p:nvSpPr>
            <p:spPr>
              <a:xfrm>
                <a:off x="7526418" y="2118108"/>
                <a:ext cx="523106" cy="249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 anchorCtr="0">
                <a:noAutofit/>
              </a:bodyPr>
              <a:lstStyle/>
              <a:p>
                <a:pPr marL="342900" marR="0" lvl="0" indent="-342900" defTabSz="91440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chemeClr val="accent1">
                      <a:lumMod val="75000"/>
                    </a:schemeClr>
                  </a:buClr>
                  <a:buSzTx/>
                  <a:buFont typeface="Wingdings" panose="05000000000000000000" pitchFamily="2" charset="2"/>
                  <a:buNone/>
                  <a:tabLst/>
                  <a:defRPr/>
                </a:pPr>
                <a:r>
                  <a:rPr lang="en-US" sz="1400" dirty="0" smtClean="0">
                    <a:solidFill>
                      <a:srgbClr val="0070C0"/>
                    </a:solidFill>
                    <a:latin typeface="+mn-lt"/>
                    <a:ea typeface="Times" charset="0"/>
                    <a:cs typeface="Times" charset="0"/>
                  </a:rPr>
                  <a:t> 12</a:t>
                </a:r>
              </a:p>
            </p:txBody>
          </p:sp>
        </p:grpSp>
        <p:sp>
          <p:nvSpPr>
            <p:cNvPr id="78" name="Freeform 77"/>
            <p:cNvSpPr/>
            <p:nvPr/>
          </p:nvSpPr>
          <p:spPr>
            <a:xfrm>
              <a:off x="9218636" y="1430671"/>
              <a:ext cx="175726" cy="274928"/>
            </a:xfrm>
            <a:custGeom>
              <a:avLst/>
              <a:gdLst>
                <a:gd name="connsiteX0" fmla="*/ 0 w 170121"/>
                <a:gd name="connsiteY0" fmla="*/ 262269 h 262269"/>
                <a:gd name="connsiteX1" fmla="*/ 99237 w 170121"/>
                <a:gd name="connsiteY1" fmla="*/ 77972 h 262269"/>
                <a:gd name="connsiteX2" fmla="*/ 170121 w 170121"/>
                <a:gd name="connsiteY2" fmla="*/ 0 h 262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0121" h="262269">
                  <a:moveTo>
                    <a:pt x="0" y="262269"/>
                  </a:moveTo>
                  <a:cubicBezTo>
                    <a:pt x="35442" y="191976"/>
                    <a:pt x="70884" y="121683"/>
                    <a:pt x="99237" y="77972"/>
                  </a:cubicBezTo>
                  <a:cubicBezTo>
                    <a:pt x="127591" y="34260"/>
                    <a:pt x="170121" y="0"/>
                    <a:pt x="170121" y="0"/>
                  </a:cubicBezTo>
                </a:path>
              </a:pathLst>
            </a:custGeom>
            <a:noFill/>
            <a:ln w="12700">
              <a:solidFill>
                <a:srgbClr val="FF0000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Freeform 78"/>
            <p:cNvSpPr/>
            <p:nvPr/>
          </p:nvSpPr>
          <p:spPr>
            <a:xfrm>
              <a:off x="9282431" y="1458570"/>
              <a:ext cx="148856" cy="248093"/>
            </a:xfrm>
            <a:custGeom>
              <a:avLst/>
              <a:gdLst>
                <a:gd name="connsiteX0" fmla="*/ 0 w 148856"/>
                <a:gd name="connsiteY0" fmla="*/ 248093 h 248093"/>
                <a:gd name="connsiteX1" fmla="*/ 113414 w 148856"/>
                <a:gd name="connsiteY1" fmla="*/ 85061 h 248093"/>
                <a:gd name="connsiteX2" fmla="*/ 148856 w 148856"/>
                <a:gd name="connsiteY2" fmla="*/ 0 h 248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8856" h="248093">
                  <a:moveTo>
                    <a:pt x="0" y="248093"/>
                  </a:moveTo>
                  <a:cubicBezTo>
                    <a:pt x="44302" y="187251"/>
                    <a:pt x="88605" y="126410"/>
                    <a:pt x="113414" y="85061"/>
                  </a:cubicBezTo>
                  <a:cubicBezTo>
                    <a:pt x="138223" y="43712"/>
                    <a:pt x="148856" y="0"/>
                    <a:pt x="148856" y="0"/>
                  </a:cubicBezTo>
                </a:path>
              </a:pathLst>
            </a:custGeom>
            <a:noFill/>
            <a:ln w="12700">
              <a:solidFill>
                <a:srgbClr val="FF0000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Freeform 79"/>
            <p:cNvSpPr/>
            <p:nvPr/>
          </p:nvSpPr>
          <p:spPr>
            <a:xfrm>
              <a:off x="9339138" y="1479835"/>
              <a:ext cx="158623" cy="262270"/>
            </a:xfrm>
            <a:custGeom>
              <a:avLst/>
              <a:gdLst>
                <a:gd name="connsiteX0" fmla="*/ 0 w 158623"/>
                <a:gd name="connsiteY0" fmla="*/ 262270 h 262270"/>
                <a:gd name="connsiteX1" fmla="*/ 141768 w 158623"/>
                <a:gd name="connsiteY1" fmla="*/ 70884 h 262270"/>
                <a:gd name="connsiteX2" fmla="*/ 155944 w 158623"/>
                <a:gd name="connsiteY2" fmla="*/ 0 h 262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8623" h="262270">
                  <a:moveTo>
                    <a:pt x="0" y="262270"/>
                  </a:moveTo>
                  <a:cubicBezTo>
                    <a:pt x="57888" y="188433"/>
                    <a:pt x="115777" y="114596"/>
                    <a:pt x="141768" y="70884"/>
                  </a:cubicBezTo>
                  <a:cubicBezTo>
                    <a:pt x="167759" y="27172"/>
                    <a:pt x="155944" y="0"/>
                    <a:pt x="155944" y="0"/>
                  </a:cubicBezTo>
                </a:path>
              </a:pathLst>
            </a:custGeom>
            <a:noFill/>
            <a:ln w="12700">
              <a:solidFill>
                <a:srgbClr val="FF0000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reeform 80"/>
            <p:cNvSpPr/>
            <p:nvPr/>
          </p:nvSpPr>
          <p:spPr>
            <a:xfrm>
              <a:off x="9306024" y="1962109"/>
              <a:ext cx="395785" cy="313899"/>
            </a:xfrm>
            <a:custGeom>
              <a:avLst/>
              <a:gdLst>
                <a:gd name="connsiteX0" fmla="*/ 395785 w 395785"/>
                <a:gd name="connsiteY0" fmla="*/ 313899 h 313899"/>
                <a:gd name="connsiteX1" fmla="*/ 143301 w 395785"/>
                <a:gd name="connsiteY1" fmla="*/ 95534 h 313899"/>
                <a:gd name="connsiteX2" fmla="*/ 0 w 395785"/>
                <a:gd name="connsiteY2" fmla="*/ 0 h 313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5785" h="313899">
                  <a:moveTo>
                    <a:pt x="395785" y="313899"/>
                  </a:moveTo>
                  <a:cubicBezTo>
                    <a:pt x="302525" y="230874"/>
                    <a:pt x="209265" y="147850"/>
                    <a:pt x="143301" y="95534"/>
                  </a:cubicBezTo>
                  <a:cubicBezTo>
                    <a:pt x="77337" y="43218"/>
                    <a:pt x="0" y="0"/>
                    <a:pt x="0" y="0"/>
                  </a:cubicBezTo>
                </a:path>
              </a:pathLst>
            </a:custGeom>
            <a:noFill/>
            <a:ln w="12700">
              <a:solidFill>
                <a:srgbClr val="FF0000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Freeform 81"/>
            <p:cNvSpPr/>
            <p:nvPr/>
          </p:nvSpPr>
          <p:spPr>
            <a:xfrm>
              <a:off x="9585803" y="1463966"/>
              <a:ext cx="238836" cy="757451"/>
            </a:xfrm>
            <a:custGeom>
              <a:avLst/>
              <a:gdLst>
                <a:gd name="connsiteX0" fmla="*/ 238836 w 238836"/>
                <a:gd name="connsiteY0" fmla="*/ 757451 h 757451"/>
                <a:gd name="connsiteX1" fmla="*/ 109182 w 238836"/>
                <a:gd name="connsiteY1" fmla="*/ 293427 h 757451"/>
                <a:gd name="connsiteX2" fmla="*/ 0 w 238836"/>
                <a:gd name="connsiteY2" fmla="*/ 0 h 757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8836" h="757451">
                  <a:moveTo>
                    <a:pt x="238836" y="757451"/>
                  </a:moveTo>
                  <a:cubicBezTo>
                    <a:pt x="193912" y="588560"/>
                    <a:pt x="148988" y="419669"/>
                    <a:pt x="109182" y="293427"/>
                  </a:cubicBezTo>
                  <a:cubicBezTo>
                    <a:pt x="69376" y="167185"/>
                    <a:pt x="0" y="0"/>
                    <a:pt x="0" y="0"/>
                  </a:cubicBezTo>
                </a:path>
              </a:pathLst>
            </a:custGeom>
            <a:noFill/>
            <a:ln w="12700">
              <a:solidFill>
                <a:srgbClr val="FF0000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Freeform 82"/>
            <p:cNvSpPr/>
            <p:nvPr/>
          </p:nvSpPr>
          <p:spPr>
            <a:xfrm>
              <a:off x="9531212" y="1470790"/>
              <a:ext cx="232012" cy="771098"/>
            </a:xfrm>
            <a:custGeom>
              <a:avLst/>
              <a:gdLst>
                <a:gd name="connsiteX0" fmla="*/ 232012 w 232012"/>
                <a:gd name="connsiteY0" fmla="*/ 771098 h 771098"/>
                <a:gd name="connsiteX1" fmla="*/ 47767 w 232012"/>
                <a:gd name="connsiteY1" fmla="*/ 218364 h 771098"/>
                <a:gd name="connsiteX2" fmla="*/ 0 w 232012"/>
                <a:gd name="connsiteY2" fmla="*/ 0 h 771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2012" h="771098">
                  <a:moveTo>
                    <a:pt x="232012" y="771098"/>
                  </a:moveTo>
                  <a:cubicBezTo>
                    <a:pt x="159224" y="558989"/>
                    <a:pt x="86436" y="346880"/>
                    <a:pt x="47767" y="218364"/>
                  </a:cubicBezTo>
                  <a:cubicBezTo>
                    <a:pt x="9098" y="89848"/>
                    <a:pt x="0" y="0"/>
                    <a:pt x="0" y="0"/>
                  </a:cubicBezTo>
                </a:path>
              </a:pathLst>
            </a:custGeom>
            <a:noFill/>
            <a:ln w="12700">
              <a:solidFill>
                <a:srgbClr val="FF0000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Freeform 83"/>
            <p:cNvSpPr/>
            <p:nvPr/>
          </p:nvSpPr>
          <p:spPr>
            <a:xfrm>
              <a:off x="8221027" y="1907518"/>
              <a:ext cx="818866" cy="382137"/>
            </a:xfrm>
            <a:custGeom>
              <a:avLst/>
              <a:gdLst>
                <a:gd name="connsiteX0" fmla="*/ 0 w 818866"/>
                <a:gd name="connsiteY0" fmla="*/ 382137 h 382137"/>
                <a:gd name="connsiteX1" fmla="*/ 504967 w 818866"/>
                <a:gd name="connsiteY1" fmla="*/ 136478 h 382137"/>
                <a:gd name="connsiteX2" fmla="*/ 818866 w 818866"/>
                <a:gd name="connsiteY2" fmla="*/ 0 h 382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18866" h="382137">
                  <a:moveTo>
                    <a:pt x="0" y="382137"/>
                  </a:moveTo>
                  <a:lnTo>
                    <a:pt x="504967" y="136478"/>
                  </a:lnTo>
                  <a:cubicBezTo>
                    <a:pt x="641445" y="72789"/>
                    <a:pt x="818866" y="0"/>
                    <a:pt x="818866" y="0"/>
                  </a:cubicBezTo>
                </a:path>
              </a:pathLst>
            </a:custGeom>
            <a:noFill/>
            <a:ln w="12700">
              <a:solidFill>
                <a:srgbClr val="FF0000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Freeform 84"/>
            <p:cNvSpPr/>
            <p:nvPr/>
          </p:nvSpPr>
          <p:spPr>
            <a:xfrm>
              <a:off x="8214546" y="1437169"/>
              <a:ext cx="1160059" cy="832513"/>
            </a:xfrm>
            <a:custGeom>
              <a:avLst/>
              <a:gdLst>
                <a:gd name="connsiteX0" fmla="*/ 0 w 1160059"/>
                <a:gd name="connsiteY0" fmla="*/ 832513 h 832513"/>
                <a:gd name="connsiteX1" fmla="*/ 518614 w 1160059"/>
                <a:gd name="connsiteY1" fmla="*/ 443552 h 832513"/>
                <a:gd name="connsiteX2" fmla="*/ 1160059 w 1160059"/>
                <a:gd name="connsiteY2" fmla="*/ 0 h 832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60059" h="832513">
                  <a:moveTo>
                    <a:pt x="0" y="832513"/>
                  </a:moveTo>
                  <a:cubicBezTo>
                    <a:pt x="162635" y="707408"/>
                    <a:pt x="325271" y="582304"/>
                    <a:pt x="518614" y="443552"/>
                  </a:cubicBezTo>
                  <a:cubicBezTo>
                    <a:pt x="711957" y="304800"/>
                    <a:pt x="1034955" y="56866"/>
                    <a:pt x="1160059" y="0"/>
                  </a:cubicBezTo>
                </a:path>
              </a:pathLst>
            </a:custGeom>
            <a:noFill/>
            <a:ln w="12700">
              <a:solidFill>
                <a:srgbClr val="FF0000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Freeform 85"/>
            <p:cNvSpPr/>
            <p:nvPr/>
          </p:nvSpPr>
          <p:spPr>
            <a:xfrm>
              <a:off x="8111146" y="1341136"/>
              <a:ext cx="1204741" cy="912010"/>
            </a:xfrm>
            <a:custGeom>
              <a:avLst/>
              <a:gdLst>
                <a:gd name="connsiteX0" fmla="*/ 0 w 1160059"/>
                <a:gd name="connsiteY0" fmla="*/ 832513 h 832513"/>
                <a:gd name="connsiteX1" fmla="*/ 518614 w 1160059"/>
                <a:gd name="connsiteY1" fmla="*/ 443552 h 832513"/>
                <a:gd name="connsiteX2" fmla="*/ 1160059 w 1160059"/>
                <a:gd name="connsiteY2" fmla="*/ 0 h 832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60059" h="832513">
                  <a:moveTo>
                    <a:pt x="0" y="832513"/>
                  </a:moveTo>
                  <a:cubicBezTo>
                    <a:pt x="162635" y="707408"/>
                    <a:pt x="325271" y="582304"/>
                    <a:pt x="518614" y="443552"/>
                  </a:cubicBezTo>
                  <a:cubicBezTo>
                    <a:pt x="711957" y="304800"/>
                    <a:pt x="1034955" y="56866"/>
                    <a:pt x="1160059" y="0"/>
                  </a:cubicBezTo>
                </a:path>
              </a:pathLst>
            </a:custGeom>
            <a:noFill/>
            <a:ln w="12700">
              <a:solidFill>
                <a:srgbClr val="FF0000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Freeform 86"/>
            <p:cNvSpPr/>
            <p:nvPr/>
          </p:nvSpPr>
          <p:spPr>
            <a:xfrm>
              <a:off x="9005773" y="1982581"/>
              <a:ext cx="143302" cy="771098"/>
            </a:xfrm>
            <a:custGeom>
              <a:avLst/>
              <a:gdLst>
                <a:gd name="connsiteX0" fmla="*/ 0 w 143302"/>
                <a:gd name="connsiteY0" fmla="*/ 771098 h 771098"/>
                <a:gd name="connsiteX1" fmla="*/ 27296 w 143302"/>
                <a:gd name="connsiteY1" fmla="*/ 307074 h 771098"/>
                <a:gd name="connsiteX2" fmla="*/ 143302 w 143302"/>
                <a:gd name="connsiteY2" fmla="*/ 0 h 771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3302" h="771098">
                  <a:moveTo>
                    <a:pt x="0" y="771098"/>
                  </a:moveTo>
                  <a:cubicBezTo>
                    <a:pt x="1706" y="603344"/>
                    <a:pt x="3412" y="435590"/>
                    <a:pt x="27296" y="307074"/>
                  </a:cubicBezTo>
                  <a:cubicBezTo>
                    <a:pt x="51180" y="178558"/>
                    <a:pt x="143302" y="0"/>
                    <a:pt x="143302" y="0"/>
                  </a:cubicBezTo>
                </a:path>
              </a:pathLst>
            </a:custGeom>
            <a:noFill/>
            <a:ln w="12700">
              <a:solidFill>
                <a:srgbClr val="FF0000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Freeform 87"/>
            <p:cNvSpPr/>
            <p:nvPr/>
          </p:nvSpPr>
          <p:spPr>
            <a:xfrm>
              <a:off x="8214203" y="2453429"/>
              <a:ext cx="634621" cy="361665"/>
            </a:xfrm>
            <a:custGeom>
              <a:avLst/>
              <a:gdLst>
                <a:gd name="connsiteX0" fmla="*/ 634621 w 634621"/>
                <a:gd name="connsiteY0" fmla="*/ 361665 h 361665"/>
                <a:gd name="connsiteX1" fmla="*/ 238836 w 634621"/>
                <a:gd name="connsiteY1" fmla="*/ 122829 h 361665"/>
                <a:gd name="connsiteX2" fmla="*/ 0 w 634621"/>
                <a:gd name="connsiteY2" fmla="*/ 0 h 361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621" h="361665">
                  <a:moveTo>
                    <a:pt x="634621" y="361665"/>
                  </a:moveTo>
                  <a:cubicBezTo>
                    <a:pt x="489613" y="272385"/>
                    <a:pt x="344606" y="183106"/>
                    <a:pt x="238836" y="122829"/>
                  </a:cubicBezTo>
                  <a:cubicBezTo>
                    <a:pt x="133066" y="62551"/>
                    <a:pt x="0" y="0"/>
                    <a:pt x="0" y="0"/>
                  </a:cubicBezTo>
                </a:path>
              </a:pathLst>
            </a:custGeom>
            <a:noFill/>
            <a:ln w="12700">
              <a:solidFill>
                <a:srgbClr val="FF0000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Freeform 88"/>
            <p:cNvSpPr/>
            <p:nvPr/>
          </p:nvSpPr>
          <p:spPr>
            <a:xfrm>
              <a:off x="9142251" y="2467076"/>
              <a:ext cx="559558" cy="327547"/>
            </a:xfrm>
            <a:custGeom>
              <a:avLst/>
              <a:gdLst>
                <a:gd name="connsiteX0" fmla="*/ 0 w 559558"/>
                <a:gd name="connsiteY0" fmla="*/ 327547 h 327547"/>
                <a:gd name="connsiteX1" fmla="*/ 334370 w 559558"/>
                <a:gd name="connsiteY1" fmla="*/ 116006 h 327547"/>
                <a:gd name="connsiteX2" fmla="*/ 559558 w 559558"/>
                <a:gd name="connsiteY2" fmla="*/ 0 h 327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59558" h="327547">
                  <a:moveTo>
                    <a:pt x="0" y="327547"/>
                  </a:moveTo>
                  <a:cubicBezTo>
                    <a:pt x="120555" y="249072"/>
                    <a:pt x="241110" y="170597"/>
                    <a:pt x="334370" y="116006"/>
                  </a:cubicBezTo>
                  <a:cubicBezTo>
                    <a:pt x="427630" y="61415"/>
                    <a:pt x="559558" y="0"/>
                    <a:pt x="559558" y="0"/>
                  </a:cubicBezTo>
                </a:path>
              </a:pathLst>
            </a:custGeom>
            <a:noFill/>
            <a:ln w="12700">
              <a:solidFill>
                <a:srgbClr val="FF0000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Freeform 89"/>
            <p:cNvSpPr/>
            <p:nvPr/>
          </p:nvSpPr>
          <p:spPr>
            <a:xfrm>
              <a:off x="9210490" y="1996229"/>
              <a:ext cx="191068" cy="764274"/>
            </a:xfrm>
            <a:custGeom>
              <a:avLst/>
              <a:gdLst>
                <a:gd name="connsiteX0" fmla="*/ 191068 w 191068"/>
                <a:gd name="connsiteY0" fmla="*/ 764274 h 764274"/>
                <a:gd name="connsiteX1" fmla="*/ 54591 w 191068"/>
                <a:gd name="connsiteY1" fmla="*/ 313898 h 764274"/>
                <a:gd name="connsiteX2" fmla="*/ 0 w 191068"/>
                <a:gd name="connsiteY2" fmla="*/ 0 h 764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1068" h="764274">
                  <a:moveTo>
                    <a:pt x="191068" y="764274"/>
                  </a:moveTo>
                  <a:cubicBezTo>
                    <a:pt x="138752" y="602775"/>
                    <a:pt x="86436" y="441277"/>
                    <a:pt x="54591" y="313898"/>
                  </a:cubicBezTo>
                  <a:cubicBezTo>
                    <a:pt x="22746" y="186519"/>
                    <a:pt x="0" y="0"/>
                    <a:pt x="0" y="0"/>
                  </a:cubicBezTo>
                </a:path>
              </a:pathLst>
            </a:custGeom>
            <a:noFill/>
            <a:ln w="12700">
              <a:solidFill>
                <a:srgbClr val="FF0000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Freeform 90"/>
            <p:cNvSpPr/>
            <p:nvPr/>
          </p:nvSpPr>
          <p:spPr>
            <a:xfrm>
              <a:off x="9258257" y="1989405"/>
              <a:ext cx="204716" cy="757450"/>
            </a:xfrm>
            <a:custGeom>
              <a:avLst/>
              <a:gdLst>
                <a:gd name="connsiteX0" fmla="*/ 204716 w 204716"/>
                <a:gd name="connsiteY0" fmla="*/ 757450 h 757450"/>
                <a:gd name="connsiteX1" fmla="*/ 95534 w 204716"/>
                <a:gd name="connsiteY1" fmla="*/ 279779 h 757450"/>
                <a:gd name="connsiteX2" fmla="*/ 0 w 204716"/>
                <a:gd name="connsiteY2" fmla="*/ 0 h 757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4716" h="757450">
                  <a:moveTo>
                    <a:pt x="204716" y="757450"/>
                  </a:moveTo>
                  <a:cubicBezTo>
                    <a:pt x="167184" y="581735"/>
                    <a:pt x="129653" y="406021"/>
                    <a:pt x="95534" y="279779"/>
                  </a:cubicBezTo>
                  <a:cubicBezTo>
                    <a:pt x="61415" y="153537"/>
                    <a:pt x="0" y="0"/>
                    <a:pt x="0" y="0"/>
                  </a:cubicBezTo>
                </a:path>
              </a:pathLst>
            </a:custGeom>
            <a:noFill/>
            <a:ln w="12700">
              <a:solidFill>
                <a:srgbClr val="FF0000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Freeform 91"/>
            <p:cNvSpPr/>
            <p:nvPr/>
          </p:nvSpPr>
          <p:spPr>
            <a:xfrm>
              <a:off x="9551684" y="2501196"/>
              <a:ext cx="191068" cy="272955"/>
            </a:xfrm>
            <a:custGeom>
              <a:avLst/>
              <a:gdLst>
                <a:gd name="connsiteX0" fmla="*/ 0 w 191068"/>
                <a:gd name="connsiteY0" fmla="*/ 272955 h 272955"/>
                <a:gd name="connsiteX1" fmla="*/ 191068 w 191068"/>
                <a:gd name="connsiteY1" fmla="*/ 0 h 272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1068" h="272955">
                  <a:moveTo>
                    <a:pt x="0" y="272955"/>
                  </a:moveTo>
                  <a:lnTo>
                    <a:pt x="191068" y="0"/>
                  </a:lnTo>
                </a:path>
              </a:pathLst>
            </a:custGeom>
            <a:noFill/>
            <a:ln w="12700">
              <a:solidFill>
                <a:srgbClr val="FF0000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Freeform 92"/>
            <p:cNvSpPr/>
            <p:nvPr/>
          </p:nvSpPr>
          <p:spPr>
            <a:xfrm>
              <a:off x="9681337" y="1361608"/>
              <a:ext cx="822371" cy="1992573"/>
            </a:xfrm>
            <a:custGeom>
              <a:avLst/>
              <a:gdLst>
                <a:gd name="connsiteX0" fmla="*/ 191069 w 822371"/>
                <a:gd name="connsiteY0" fmla="*/ 1992573 h 1992573"/>
                <a:gd name="connsiteX1" fmla="*/ 518615 w 822371"/>
                <a:gd name="connsiteY1" fmla="*/ 1794680 h 1992573"/>
                <a:gd name="connsiteX2" fmla="*/ 791570 w 822371"/>
                <a:gd name="connsiteY2" fmla="*/ 1241946 h 1992573"/>
                <a:gd name="connsiteX3" fmla="*/ 791570 w 822371"/>
                <a:gd name="connsiteY3" fmla="*/ 784746 h 1992573"/>
                <a:gd name="connsiteX4" fmla="*/ 573206 w 822371"/>
                <a:gd name="connsiteY4" fmla="*/ 313898 h 1992573"/>
                <a:gd name="connsiteX5" fmla="*/ 279779 w 822371"/>
                <a:gd name="connsiteY5" fmla="*/ 88710 h 1992573"/>
                <a:gd name="connsiteX6" fmla="*/ 0 w 822371"/>
                <a:gd name="connsiteY6" fmla="*/ 0 h 1992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2371" h="1992573">
                  <a:moveTo>
                    <a:pt x="191069" y="1992573"/>
                  </a:moveTo>
                  <a:cubicBezTo>
                    <a:pt x="304800" y="1956178"/>
                    <a:pt x="418532" y="1919784"/>
                    <a:pt x="518615" y="1794680"/>
                  </a:cubicBezTo>
                  <a:cubicBezTo>
                    <a:pt x="618699" y="1669575"/>
                    <a:pt x="746077" y="1410268"/>
                    <a:pt x="791570" y="1241946"/>
                  </a:cubicBezTo>
                  <a:cubicBezTo>
                    <a:pt x="837063" y="1073624"/>
                    <a:pt x="827964" y="939421"/>
                    <a:pt x="791570" y="784746"/>
                  </a:cubicBezTo>
                  <a:cubicBezTo>
                    <a:pt x="755176" y="630071"/>
                    <a:pt x="658505" y="429904"/>
                    <a:pt x="573206" y="313898"/>
                  </a:cubicBezTo>
                  <a:cubicBezTo>
                    <a:pt x="487908" y="197892"/>
                    <a:pt x="375313" y="141026"/>
                    <a:pt x="279779" y="88710"/>
                  </a:cubicBezTo>
                  <a:cubicBezTo>
                    <a:pt x="184245" y="36394"/>
                    <a:pt x="0" y="0"/>
                    <a:pt x="0" y="0"/>
                  </a:cubicBezTo>
                </a:path>
              </a:pathLst>
            </a:custGeom>
            <a:noFill/>
            <a:ln w="12700">
              <a:solidFill>
                <a:srgbClr val="FF0000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Freeform 93"/>
            <p:cNvSpPr/>
            <p:nvPr/>
          </p:nvSpPr>
          <p:spPr>
            <a:xfrm>
              <a:off x="9292376" y="1975757"/>
              <a:ext cx="424364" cy="1296537"/>
            </a:xfrm>
            <a:custGeom>
              <a:avLst/>
              <a:gdLst>
                <a:gd name="connsiteX0" fmla="*/ 416257 w 424364"/>
                <a:gd name="connsiteY0" fmla="*/ 1296537 h 1296537"/>
                <a:gd name="connsiteX1" fmla="*/ 409433 w 424364"/>
                <a:gd name="connsiteY1" fmla="*/ 832513 h 1296537"/>
                <a:gd name="connsiteX2" fmla="*/ 279779 w 424364"/>
                <a:gd name="connsiteY2" fmla="*/ 464024 h 1296537"/>
                <a:gd name="connsiteX3" fmla="*/ 109182 w 424364"/>
                <a:gd name="connsiteY3" fmla="*/ 156949 h 1296537"/>
                <a:gd name="connsiteX4" fmla="*/ 0 w 424364"/>
                <a:gd name="connsiteY4" fmla="*/ 0 h 1296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4364" h="1296537">
                  <a:moveTo>
                    <a:pt x="416257" y="1296537"/>
                  </a:moveTo>
                  <a:cubicBezTo>
                    <a:pt x="424218" y="1133901"/>
                    <a:pt x="432179" y="971265"/>
                    <a:pt x="409433" y="832513"/>
                  </a:cubicBezTo>
                  <a:cubicBezTo>
                    <a:pt x="386687" y="693761"/>
                    <a:pt x="329821" y="576618"/>
                    <a:pt x="279779" y="464024"/>
                  </a:cubicBezTo>
                  <a:cubicBezTo>
                    <a:pt x="229737" y="351430"/>
                    <a:pt x="155812" y="234286"/>
                    <a:pt x="109182" y="156949"/>
                  </a:cubicBezTo>
                  <a:cubicBezTo>
                    <a:pt x="62552" y="79612"/>
                    <a:pt x="0" y="0"/>
                    <a:pt x="0" y="0"/>
                  </a:cubicBezTo>
                </a:path>
              </a:pathLst>
            </a:custGeom>
            <a:noFill/>
            <a:ln w="12700">
              <a:solidFill>
                <a:srgbClr val="FF0000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Freeform 94"/>
            <p:cNvSpPr/>
            <p:nvPr/>
          </p:nvSpPr>
          <p:spPr>
            <a:xfrm>
              <a:off x="9128603" y="2992515"/>
              <a:ext cx="443552" cy="334370"/>
            </a:xfrm>
            <a:custGeom>
              <a:avLst/>
              <a:gdLst>
                <a:gd name="connsiteX0" fmla="*/ 443552 w 443552"/>
                <a:gd name="connsiteY0" fmla="*/ 334370 h 334370"/>
                <a:gd name="connsiteX1" fmla="*/ 163773 w 443552"/>
                <a:gd name="connsiteY1" fmla="*/ 136478 h 334370"/>
                <a:gd name="connsiteX2" fmla="*/ 0 w 443552"/>
                <a:gd name="connsiteY2" fmla="*/ 0 h 334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3552" h="334370">
                  <a:moveTo>
                    <a:pt x="443552" y="334370"/>
                  </a:moveTo>
                  <a:cubicBezTo>
                    <a:pt x="340625" y="263288"/>
                    <a:pt x="237698" y="192206"/>
                    <a:pt x="163773" y="136478"/>
                  </a:cubicBezTo>
                  <a:cubicBezTo>
                    <a:pt x="89848" y="80750"/>
                    <a:pt x="0" y="0"/>
                    <a:pt x="0" y="0"/>
                  </a:cubicBezTo>
                </a:path>
              </a:pathLst>
            </a:custGeom>
            <a:noFill/>
            <a:ln w="12700">
              <a:solidFill>
                <a:srgbClr val="FF0000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Freeform 95"/>
            <p:cNvSpPr/>
            <p:nvPr/>
          </p:nvSpPr>
          <p:spPr>
            <a:xfrm>
              <a:off x="8678227" y="1962109"/>
              <a:ext cx="409433" cy="1310185"/>
            </a:xfrm>
            <a:custGeom>
              <a:avLst/>
              <a:gdLst>
                <a:gd name="connsiteX0" fmla="*/ 0 w 409433"/>
                <a:gd name="connsiteY0" fmla="*/ 1310185 h 1310185"/>
                <a:gd name="connsiteX1" fmla="*/ 68239 w 409433"/>
                <a:gd name="connsiteY1" fmla="*/ 887105 h 1310185"/>
                <a:gd name="connsiteX2" fmla="*/ 156949 w 409433"/>
                <a:gd name="connsiteY2" fmla="*/ 586854 h 1310185"/>
                <a:gd name="connsiteX3" fmla="*/ 409433 w 409433"/>
                <a:gd name="connsiteY3" fmla="*/ 0 h 1310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9433" h="1310185">
                  <a:moveTo>
                    <a:pt x="0" y="1310185"/>
                  </a:moveTo>
                  <a:cubicBezTo>
                    <a:pt x="21040" y="1158922"/>
                    <a:pt x="42081" y="1007660"/>
                    <a:pt x="68239" y="887105"/>
                  </a:cubicBezTo>
                  <a:cubicBezTo>
                    <a:pt x="94397" y="766550"/>
                    <a:pt x="100083" y="734705"/>
                    <a:pt x="156949" y="586854"/>
                  </a:cubicBezTo>
                  <a:cubicBezTo>
                    <a:pt x="213815" y="439003"/>
                    <a:pt x="409433" y="0"/>
                    <a:pt x="409433" y="0"/>
                  </a:cubicBezTo>
                </a:path>
              </a:pathLst>
            </a:custGeom>
            <a:noFill/>
            <a:ln w="12700">
              <a:solidFill>
                <a:srgbClr val="FF0000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Freeform 96"/>
            <p:cNvSpPr/>
            <p:nvPr/>
          </p:nvSpPr>
          <p:spPr>
            <a:xfrm>
              <a:off x="8014606" y="2535315"/>
              <a:ext cx="472552" cy="818866"/>
            </a:xfrm>
            <a:custGeom>
              <a:avLst/>
              <a:gdLst>
                <a:gd name="connsiteX0" fmla="*/ 472552 w 472552"/>
                <a:gd name="connsiteY0" fmla="*/ 818866 h 818866"/>
                <a:gd name="connsiteX1" fmla="*/ 179125 w 472552"/>
                <a:gd name="connsiteY1" fmla="*/ 655093 h 818866"/>
                <a:gd name="connsiteX2" fmla="*/ 15352 w 472552"/>
                <a:gd name="connsiteY2" fmla="*/ 382137 h 818866"/>
                <a:gd name="connsiteX3" fmla="*/ 8528 w 472552"/>
                <a:gd name="connsiteY3" fmla="*/ 95534 h 818866"/>
                <a:gd name="connsiteX4" fmla="*/ 29000 w 472552"/>
                <a:gd name="connsiteY4" fmla="*/ 0 h 818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2552" h="818866">
                  <a:moveTo>
                    <a:pt x="472552" y="818866"/>
                  </a:moveTo>
                  <a:cubicBezTo>
                    <a:pt x="363938" y="773373"/>
                    <a:pt x="255325" y="727881"/>
                    <a:pt x="179125" y="655093"/>
                  </a:cubicBezTo>
                  <a:cubicBezTo>
                    <a:pt x="102925" y="582305"/>
                    <a:pt x="43785" y="475397"/>
                    <a:pt x="15352" y="382137"/>
                  </a:cubicBezTo>
                  <a:cubicBezTo>
                    <a:pt x="-13081" y="288877"/>
                    <a:pt x="6253" y="159223"/>
                    <a:pt x="8528" y="95534"/>
                  </a:cubicBezTo>
                  <a:cubicBezTo>
                    <a:pt x="10803" y="31845"/>
                    <a:pt x="29000" y="0"/>
                    <a:pt x="29000" y="0"/>
                  </a:cubicBezTo>
                </a:path>
              </a:pathLst>
            </a:custGeom>
            <a:noFill/>
            <a:ln w="12700">
              <a:solidFill>
                <a:srgbClr val="FF0000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Freeform 97"/>
            <p:cNvSpPr/>
            <p:nvPr/>
          </p:nvSpPr>
          <p:spPr>
            <a:xfrm>
              <a:off x="8746466" y="3019811"/>
              <a:ext cx="170597" cy="272955"/>
            </a:xfrm>
            <a:custGeom>
              <a:avLst/>
              <a:gdLst>
                <a:gd name="connsiteX0" fmla="*/ 0 w 170597"/>
                <a:gd name="connsiteY0" fmla="*/ 272955 h 272955"/>
                <a:gd name="connsiteX1" fmla="*/ 81886 w 170597"/>
                <a:gd name="connsiteY1" fmla="*/ 122829 h 272955"/>
                <a:gd name="connsiteX2" fmla="*/ 170597 w 170597"/>
                <a:gd name="connsiteY2" fmla="*/ 0 h 272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0597" h="272955">
                  <a:moveTo>
                    <a:pt x="0" y="272955"/>
                  </a:moveTo>
                  <a:cubicBezTo>
                    <a:pt x="26726" y="220638"/>
                    <a:pt x="53453" y="168322"/>
                    <a:pt x="81886" y="122829"/>
                  </a:cubicBezTo>
                  <a:cubicBezTo>
                    <a:pt x="110319" y="77336"/>
                    <a:pt x="170597" y="0"/>
                    <a:pt x="170597" y="0"/>
                  </a:cubicBezTo>
                </a:path>
              </a:pathLst>
            </a:custGeom>
            <a:noFill/>
            <a:ln w="12700">
              <a:solidFill>
                <a:srgbClr val="FF0000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Freeform 98"/>
            <p:cNvSpPr/>
            <p:nvPr/>
          </p:nvSpPr>
          <p:spPr>
            <a:xfrm>
              <a:off x="8105021" y="2528491"/>
              <a:ext cx="109182" cy="238836"/>
            </a:xfrm>
            <a:custGeom>
              <a:avLst/>
              <a:gdLst>
                <a:gd name="connsiteX0" fmla="*/ 109182 w 109182"/>
                <a:gd name="connsiteY0" fmla="*/ 238836 h 238836"/>
                <a:gd name="connsiteX1" fmla="*/ 27295 w 109182"/>
                <a:gd name="connsiteY1" fmla="*/ 102358 h 238836"/>
                <a:gd name="connsiteX2" fmla="*/ 0 w 109182"/>
                <a:gd name="connsiteY2" fmla="*/ 0 h 238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9182" h="238836">
                  <a:moveTo>
                    <a:pt x="109182" y="238836"/>
                  </a:moveTo>
                  <a:cubicBezTo>
                    <a:pt x="77337" y="190500"/>
                    <a:pt x="45492" y="142164"/>
                    <a:pt x="27295" y="102358"/>
                  </a:cubicBezTo>
                  <a:cubicBezTo>
                    <a:pt x="9098" y="62552"/>
                    <a:pt x="0" y="0"/>
                    <a:pt x="0" y="0"/>
                  </a:cubicBezTo>
                </a:path>
              </a:pathLst>
            </a:custGeom>
            <a:noFill/>
            <a:ln w="12700">
              <a:solidFill>
                <a:srgbClr val="FF0000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reeform 99"/>
            <p:cNvSpPr/>
            <p:nvPr/>
          </p:nvSpPr>
          <p:spPr>
            <a:xfrm>
              <a:off x="8159612" y="2508020"/>
              <a:ext cx="116006" cy="232012"/>
            </a:xfrm>
            <a:custGeom>
              <a:avLst/>
              <a:gdLst>
                <a:gd name="connsiteX0" fmla="*/ 116006 w 116006"/>
                <a:gd name="connsiteY0" fmla="*/ 232012 h 232012"/>
                <a:gd name="connsiteX1" fmla="*/ 68239 w 116006"/>
                <a:gd name="connsiteY1" fmla="*/ 102358 h 232012"/>
                <a:gd name="connsiteX2" fmla="*/ 0 w 116006"/>
                <a:gd name="connsiteY2" fmla="*/ 0 h 232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6006" h="232012">
                  <a:moveTo>
                    <a:pt x="116006" y="232012"/>
                  </a:moveTo>
                  <a:cubicBezTo>
                    <a:pt x="101789" y="186519"/>
                    <a:pt x="87573" y="141027"/>
                    <a:pt x="68239" y="102358"/>
                  </a:cubicBezTo>
                  <a:cubicBezTo>
                    <a:pt x="48905" y="63689"/>
                    <a:pt x="0" y="0"/>
                    <a:pt x="0" y="0"/>
                  </a:cubicBezTo>
                </a:path>
              </a:pathLst>
            </a:custGeom>
            <a:noFill/>
            <a:ln w="12700">
              <a:solidFill>
                <a:srgbClr val="FF0000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Freeform 100"/>
            <p:cNvSpPr/>
            <p:nvPr/>
          </p:nvSpPr>
          <p:spPr>
            <a:xfrm>
              <a:off x="8337033" y="1920717"/>
              <a:ext cx="709683" cy="826138"/>
            </a:xfrm>
            <a:custGeom>
              <a:avLst/>
              <a:gdLst>
                <a:gd name="connsiteX0" fmla="*/ 0 w 709683"/>
                <a:gd name="connsiteY0" fmla="*/ 826138 h 826138"/>
                <a:gd name="connsiteX1" fmla="*/ 163773 w 709683"/>
                <a:gd name="connsiteY1" fmla="*/ 382586 h 826138"/>
                <a:gd name="connsiteX2" fmla="*/ 593677 w 709683"/>
                <a:gd name="connsiteY2" fmla="*/ 55040 h 826138"/>
                <a:gd name="connsiteX3" fmla="*/ 709683 w 709683"/>
                <a:gd name="connsiteY3" fmla="*/ 449 h 826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9683" h="826138">
                  <a:moveTo>
                    <a:pt x="0" y="826138"/>
                  </a:moveTo>
                  <a:cubicBezTo>
                    <a:pt x="32413" y="668620"/>
                    <a:pt x="64827" y="511102"/>
                    <a:pt x="163773" y="382586"/>
                  </a:cubicBezTo>
                  <a:cubicBezTo>
                    <a:pt x="262719" y="254070"/>
                    <a:pt x="502692" y="118729"/>
                    <a:pt x="593677" y="55040"/>
                  </a:cubicBezTo>
                  <a:cubicBezTo>
                    <a:pt x="684662" y="-8650"/>
                    <a:pt x="709683" y="449"/>
                    <a:pt x="709683" y="449"/>
                  </a:cubicBezTo>
                </a:path>
              </a:pathLst>
            </a:custGeom>
            <a:noFill/>
            <a:ln w="12700">
              <a:solidFill>
                <a:srgbClr val="FF0000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Freeform 101"/>
            <p:cNvSpPr/>
            <p:nvPr/>
          </p:nvSpPr>
          <p:spPr>
            <a:xfrm>
              <a:off x="9667690" y="1347960"/>
              <a:ext cx="999356" cy="2511188"/>
            </a:xfrm>
            <a:custGeom>
              <a:avLst/>
              <a:gdLst>
                <a:gd name="connsiteX0" fmla="*/ 184244 w 999356"/>
                <a:gd name="connsiteY0" fmla="*/ 2511188 h 2511188"/>
                <a:gd name="connsiteX1" fmla="*/ 634620 w 999356"/>
                <a:gd name="connsiteY1" fmla="*/ 2224585 h 2511188"/>
                <a:gd name="connsiteX2" fmla="*/ 900752 w 999356"/>
                <a:gd name="connsiteY2" fmla="*/ 1869743 h 2511188"/>
                <a:gd name="connsiteX3" fmla="*/ 982638 w 999356"/>
                <a:gd name="connsiteY3" fmla="*/ 1624083 h 2511188"/>
                <a:gd name="connsiteX4" fmla="*/ 996286 w 999356"/>
                <a:gd name="connsiteY4" fmla="*/ 866633 h 2511188"/>
                <a:gd name="connsiteX5" fmla="*/ 941695 w 999356"/>
                <a:gd name="connsiteY5" fmla="*/ 586854 h 2511188"/>
                <a:gd name="connsiteX6" fmla="*/ 736979 w 999356"/>
                <a:gd name="connsiteY6" fmla="*/ 327546 h 2511188"/>
                <a:gd name="connsiteX7" fmla="*/ 525438 w 999356"/>
                <a:gd name="connsiteY7" fmla="*/ 177421 h 2511188"/>
                <a:gd name="connsiteX8" fmla="*/ 307074 w 999356"/>
                <a:gd name="connsiteY8" fmla="*/ 75063 h 2511188"/>
                <a:gd name="connsiteX9" fmla="*/ 0 w 999356"/>
                <a:gd name="connsiteY9" fmla="*/ 0 h 2511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99356" h="2511188">
                  <a:moveTo>
                    <a:pt x="184244" y="2511188"/>
                  </a:moveTo>
                  <a:cubicBezTo>
                    <a:pt x="349723" y="2421340"/>
                    <a:pt x="515202" y="2331492"/>
                    <a:pt x="634620" y="2224585"/>
                  </a:cubicBezTo>
                  <a:cubicBezTo>
                    <a:pt x="754038" y="2117678"/>
                    <a:pt x="842749" y="1969827"/>
                    <a:pt x="900752" y="1869743"/>
                  </a:cubicBezTo>
                  <a:cubicBezTo>
                    <a:pt x="958755" y="1769659"/>
                    <a:pt x="966716" y="1791268"/>
                    <a:pt x="982638" y="1624083"/>
                  </a:cubicBezTo>
                  <a:cubicBezTo>
                    <a:pt x="998560" y="1456898"/>
                    <a:pt x="1003110" y="1039504"/>
                    <a:pt x="996286" y="866633"/>
                  </a:cubicBezTo>
                  <a:cubicBezTo>
                    <a:pt x="989462" y="693762"/>
                    <a:pt x="984913" y="676702"/>
                    <a:pt x="941695" y="586854"/>
                  </a:cubicBezTo>
                  <a:cubicBezTo>
                    <a:pt x="898477" y="497006"/>
                    <a:pt x="806355" y="395785"/>
                    <a:pt x="736979" y="327546"/>
                  </a:cubicBezTo>
                  <a:cubicBezTo>
                    <a:pt x="667603" y="259307"/>
                    <a:pt x="597089" y="219501"/>
                    <a:pt x="525438" y="177421"/>
                  </a:cubicBezTo>
                  <a:cubicBezTo>
                    <a:pt x="453787" y="135341"/>
                    <a:pt x="394647" y="104633"/>
                    <a:pt x="307074" y="75063"/>
                  </a:cubicBezTo>
                  <a:cubicBezTo>
                    <a:pt x="219501" y="45493"/>
                    <a:pt x="0" y="0"/>
                    <a:pt x="0" y="0"/>
                  </a:cubicBezTo>
                </a:path>
              </a:pathLst>
            </a:custGeom>
            <a:noFill/>
            <a:ln w="12700">
              <a:solidFill>
                <a:srgbClr val="FF0000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Freeform 102"/>
            <p:cNvSpPr/>
            <p:nvPr/>
          </p:nvSpPr>
          <p:spPr>
            <a:xfrm>
              <a:off x="7941159" y="2514843"/>
              <a:ext cx="1569581" cy="1405720"/>
            </a:xfrm>
            <a:custGeom>
              <a:avLst/>
              <a:gdLst>
                <a:gd name="connsiteX0" fmla="*/ 1569581 w 1569581"/>
                <a:gd name="connsiteY0" fmla="*/ 1405720 h 1405720"/>
                <a:gd name="connsiteX1" fmla="*/ 818954 w 1569581"/>
                <a:gd name="connsiteY1" fmla="*/ 1221475 h 1405720"/>
                <a:gd name="connsiteX2" fmla="*/ 320811 w 1569581"/>
                <a:gd name="connsiteY2" fmla="*/ 934872 h 1405720"/>
                <a:gd name="connsiteX3" fmla="*/ 61504 w 1569581"/>
                <a:gd name="connsiteY3" fmla="*/ 566383 h 1405720"/>
                <a:gd name="connsiteX4" fmla="*/ 89 w 1569581"/>
                <a:gd name="connsiteY4" fmla="*/ 286603 h 1405720"/>
                <a:gd name="connsiteX5" fmla="*/ 68328 w 1569581"/>
                <a:gd name="connsiteY5" fmla="*/ 0 h 1405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69581" h="1405720">
                  <a:moveTo>
                    <a:pt x="1569581" y="1405720"/>
                  </a:moveTo>
                  <a:cubicBezTo>
                    <a:pt x="1298331" y="1352835"/>
                    <a:pt x="1027082" y="1299950"/>
                    <a:pt x="818954" y="1221475"/>
                  </a:cubicBezTo>
                  <a:cubicBezTo>
                    <a:pt x="610826" y="1143000"/>
                    <a:pt x="447052" y="1044054"/>
                    <a:pt x="320811" y="934872"/>
                  </a:cubicBezTo>
                  <a:cubicBezTo>
                    <a:pt x="194570" y="825690"/>
                    <a:pt x="114958" y="674428"/>
                    <a:pt x="61504" y="566383"/>
                  </a:cubicBezTo>
                  <a:cubicBezTo>
                    <a:pt x="8050" y="458338"/>
                    <a:pt x="-1048" y="381000"/>
                    <a:pt x="89" y="286603"/>
                  </a:cubicBezTo>
                  <a:cubicBezTo>
                    <a:pt x="1226" y="192206"/>
                    <a:pt x="68328" y="0"/>
                    <a:pt x="68328" y="0"/>
                  </a:cubicBezTo>
                </a:path>
              </a:pathLst>
            </a:custGeom>
            <a:noFill/>
            <a:ln w="12700">
              <a:solidFill>
                <a:srgbClr val="FF0000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Freeform 103"/>
            <p:cNvSpPr/>
            <p:nvPr/>
          </p:nvSpPr>
          <p:spPr>
            <a:xfrm>
              <a:off x="9683565" y="3579369"/>
              <a:ext cx="4596" cy="197892"/>
            </a:xfrm>
            <a:custGeom>
              <a:avLst/>
              <a:gdLst>
                <a:gd name="connsiteX0" fmla="*/ 4596 w 4596"/>
                <a:gd name="connsiteY0" fmla="*/ 197892 h 197892"/>
                <a:gd name="connsiteX1" fmla="*/ 4596 w 4596"/>
                <a:gd name="connsiteY1" fmla="*/ 0 h 197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596" h="197892">
                  <a:moveTo>
                    <a:pt x="4596" y="197892"/>
                  </a:moveTo>
                  <a:cubicBezTo>
                    <a:pt x="615" y="116574"/>
                    <a:pt x="-3365" y="35257"/>
                    <a:pt x="4596" y="0"/>
                  </a:cubicBezTo>
                </a:path>
              </a:pathLst>
            </a:custGeom>
            <a:noFill/>
            <a:ln w="12700">
              <a:solidFill>
                <a:srgbClr val="FF0000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Freeform 104"/>
            <p:cNvSpPr/>
            <p:nvPr/>
          </p:nvSpPr>
          <p:spPr>
            <a:xfrm>
              <a:off x="8998697" y="3033458"/>
              <a:ext cx="54843" cy="252484"/>
            </a:xfrm>
            <a:custGeom>
              <a:avLst/>
              <a:gdLst>
                <a:gd name="connsiteX0" fmla="*/ 54843 w 54843"/>
                <a:gd name="connsiteY0" fmla="*/ 252484 h 252484"/>
                <a:gd name="connsiteX1" fmla="*/ 7076 w 54843"/>
                <a:gd name="connsiteY1" fmla="*/ 136478 h 252484"/>
                <a:gd name="connsiteX2" fmla="*/ 252 w 54843"/>
                <a:gd name="connsiteY2" fmla="*/ 0 h 252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4843" h="252484">
                  <a:moveTo>
                    <a:pt x="54843" y="252484"/>
                  </a:moveTo>
                  <a:cubicBezTo>
                    <a:pt x="35508" y="215521"/>
                    <a:pt x="16174" y="178559"/>
                    <a:pt x="7076" y="136478"/>
                  </a:cubicBezTo>
                  <a:cubicBezTo>
                    <a:pt x="-2023" y="94397"/>
                    <a:pt x="252" y="0"/>
                    <a:pt x="252" y="0"/>
                  </a:cubicBezTo>
                </a:path>
              </a:pathLst>
            </a:custGeom>
            <a:noFill/>
            <a:ln w="12700">
              <a:solidFill>
                <a:srgbClr val="FF0000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Freeform 105"/>
            <p:cNvSpPr/>
            <p:nvPr/>
          </p:nvSpPr>
          <p:spPr>
            <a:xfrm>
              <a:off x="9053540" y="3033458"/>
              <a:ext cx="75063" cy="225188"/>
            </a:xfrm>
            <a:custGeom>
              <a:avLst/>
              <a:gdLst>
                <a:gd name="connsiteX0" fmla="*/ 75063 w 75063"/>
                <a:gd name="connsiteY0" fmla="*/ 225188 h 225188"/>
                <a:gd name="connsiteX1" fmla="*/ 40944 w 75063"/>
                <a:gd name="connsiteY1" fmla="*/ 68239 h 225188"/>
                <a:gd name="connsiteX2" fmla="*/ 0 w 75063"/>
                <a:gd name="connsiteY2" fmla="*/ 0 h 225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063" h="225188">
                  <a:moveTo>
                    <a:pt x="75063" y="225188"/>
                  </a:moveTo>
                  <a:cubicBezTo>
                    <a:pt x="64258" y="165479"/>
                    <a:pt x="53454" y="105770"/>
                    <a:pt x="40944" y="68239"/>
                  </a:cubicBezTo>
                  <a:cubicBezTo>
                    <a:pt x="28433" y="30708"/>
                    <a:pt x="0" y="0"/>
                    <a:pt x="0" y="0"/>
                  </a:cubicBezTo>
                </a:path>
              </a:pathLst>
            </a:custGeom>
            <a:noFill/>
            <a:ln w="12700">
              <a:solidFill>
                <a:srgbClr val="FF0000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Freeform 106"/>
            <p:cNvSpPr/>
            <p:nvPr/>
          </p:nvSpPr>
          <p:spPr>
            <a:xfrm>
              <a:off x="9271904" y="1436670"/>
              <a:ext cx="823761" cy="1903863"/>
            </a:xfrm>
            <a:custGeom>
              <a:avLst/>
              <a:gdLst>
                <a:gd name="connsiteX0" fmla="*/ 0 w 823761"/>
                <a:gd name="connsiteY0" fmla="*/ 1903863 h 1903863"/>
                <a:gd name="connsiteX1" fmla="*/ 511791 w 823761"/>
                <a:gd name="connsiteY1" fmla="*/ 1535373 h 1903863"/>
                <a:gd name="connsiteX2" fmla="*/ 805218 w 823761"/>
                <a:gd name="connsiteY2" fmla="*/ 1037230 h 1903863"/>
                <a:gd name="connsiteX3" fmla="*/ 764275 w 823761"/>
                <a:gd name="connsiteY3" fmla="*/ 586854 h 1903863"/>
                <a:gd name="connsiteX4" fmla="*/ 525439 w 823761"/>
                <a:gd name="connsiteY4" fmla="*/ 184245 h 1903863"/>
                <a:gd name="connsiteX5" fmla="*/ 341194 w 823761"/>
                <a:gd name="connsiteY5" fmla="*/ 0 h 1903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3761" h="1903863">
                  <a:moveTo>
                    <a:pt x="0" y="1903863"/>
                  </a:moveTo>
                  <a:cubicBezTo>
                    <a:pt x="188794" y="1791837"/>
                    <a:pt x="377588" y="1679812"/>
                    <a:pt x="511791" y="1535373"/>
                  </a:cubicBezTo>
                  <a:cubicBezTo>
                    <a:pt x="645994" y="1390934"/>
                    <a:pt x="763137" y="1195316"/>
                    <a:pt x="805218" y="1037230"/>
                  </a:cubicBezTo>
                  <a:cubicBezTo>
                    <a:pt x="847299" y="879143"/>
                    <a:pt x="810905" y="729018"/>
                    <a:pt x="764275" y="586854"/>
                  </a:cubicBezTo>
                  <a:cubicBezTo>
                    <a:pt x="717645" y="444690"/>
                    <a:pt x="595952" y="282054"/>
                    <a:pt x="525439" y="184245"/>
                  </a:cubicBezTo>
                  <a:cubicBezTo>
                    <a:pt x="454926" y="86436"/>
                    <a:pt x="341194" y="0"/>
                    <a:pt x="341194" y="0"/>
                  </a:cubicBezTo>
                </a:path>
              </a:pathLst>
            </a:custGeom>
            <a:noFill/>
            <a:ln w="12700">
              <a:solidFill>
                <a:srgbClr val="FF0000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Freeform 107"/>
            <p:cNvSpPr/>
            <p:nvPr/>
          </p:nvSpPr>
          <p:spPr>
            <a:xfrm>
              <a:off x="8807881" y="3490658"/>
              <a:ext cx="743803" cy="375314"/>
            </a:xfrm>
            <a:custGeom>
              <a:avLst/>
              <a:gdLst>
                <a:gd name="connsiteX0" fmla="*/ 0 w 743803"/>
                <a:gd name="connsiteY0" fmla="*/ 375314 h 375314"/>
                <a:gd name="connsiteX1" fmla="*/ 423080 w 743803"/>
                <a:gd name="connsiteY1" fmla="*/ 156950 h 375314"/>
                <a:gd name="connsiteX2" fmla="*/ 743803 w 743803"/>
                <a:gd name="connsiteY2" fmla="*/ 0 h 375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43803" h="375314">
                  <a:moveTo>
                    <a:pt x="0" y="375314"/>
                  </a:moveTo>
                  <a:lnTo>
                    <a:pt x="423080" y="156950"/>
                  </a:lnTo>
                  <a:cubicBezTo>
                    <a:pt x="547047" y="94398"/>
                    <a:pt x="743803" y="0"/>
                    <a:pt x="743803" y="0"/>
                  </a:cubicBezTo>
                </a:path>
              </a:pathLst>
            </a:custGeom>
            <a:noFill/>
            <a:ln w="12700">
              <a:solidFill>
                <a:srgbClr val="FF0000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Freeform 108"/>
            <p:cNvSpPr/>
            <p:nvPr/>
          </p:nvSpPr>
          <p:spPr>
            <a:xfrm>
              <a:off x="8650931" y="3552073"/>
              <a:ext cx="6824" cy="245660"/>
            </a:xfrm>
            <a:custGeom>
              <a:avLst/>
              <a:gdLst>
                <a:gd name="connsiteX0" fmla="*/ 6824 w 6824"/>
                <a:gd name="connsiteY0" fmla="*/ 245660 h 245660"/>
                <a:gd name="connsiteX1" fmla="*/ 0 w 6824"/>
                <a:gd name="connsiteY1" fmla="*/ 0 h 245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824" h="245660">
                  <a:moveTo>
                    <a:pt x="6824" y="245660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rgbClr val="FF0000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Freeform 109"/>
            <p:cNvSpPr/>
            <p:nvPr/>
          </p:nvSpPr>
          <p:spPr>
            <a:xfrm>
              <a:off x="8323385" y="3047106"/>
              <a:ext cx="238836" cy="771099"/>
            </a:xfrm>
            <a:custGeom>
              <a:avLst/>
              <a:gdLst>
                <a:gd name="connsiteX0" fmla="*/ 238836 w 238836"/>
                <a:gd name="connsiteY0" fmla="*/ 771099 h 771099"/>
                <a:gd name="connsiteX1" fmla="*/ 88710 w 238836"/>
                <a:gd name="connsiteY1" fmla="*/ 504967 h 771099"/>
                <a:gd name="connsiteX2" fmla="*/ 0 w 238836"/>
                <a:gd name="connsiteY2" fmla="*/ 0 h 771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8836" h="771099">
                  <a:moveTo>
                    <a:pt x="238836" y="771099"/>
                  </a:moveTo>
                  <a:cubicBezTo>
                    <a:pt x="183676" y="702291"/>
                    <a:pt x="128516" y="633483"/>
                    <a:pt x="88710" y="504967"/>
                  </a:cubicBezTo>
                  <a:cubicBezTo>
                    <a:pt x="48904" y="376450"/>
                    <a:pt x="0" y="0"/>
                    <a:pt x="0" y="0"/>
                  </a:cubicBezTo>
                </a:path>
              </a:pathLst>
            </a:custGeom>
            <a:noFill/>
            <a:ln w="12700">
              <a:solidFill>
                <a:srgbClr val="FF0000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Right Arrow 122"/>
              <p:cNvSpPr/>
              <p:nvPr/>
            </p:nvSpPr>
            <p:spPr>
              <a:xfrm>
                <a:off x="4250692" y="4101554"/>
                <a:ext cx="1232916" cy="705939"/>
              </a:xfrm>
              <a:prstGeom prst="rightArrow">
                <a:avLst/>
              </a:pr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Fira Sans Book" panose="00000400000000000000" pitchFamily="50" charset="0"/>
                          <a:cs typeface="Times New Roman" panose="02020603050405020304" pitchFamily="18" charset="0"/>
                        </a:rPr>
                        <m:t>𝜋</m:t>
                      </m:r>
                    </m:oMath>
                  </m:oMathPara>
                </a14:m>
                <a:endParaRPr lang="en-US" sz="2500" dirty="0" smtClean="0">
                  <a:solidFill>
                    <a:schemeClr val="tx1"/>
                  </a:solidFill>
                  <a:ea typeface="Fira Sans Book" panose="00000400000000000000" pitchFamily="50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3" name="Right Arrow 1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0692" y="4101554"/>
                <a:ext cx="1232916" cy="705939"/>
              </a:xfrm>
              <a:prstGeom prst="rightArrow">
                <a:avLst/>
              </a:prstGeom>
              <a:blipFill rotWithShape="0">
                <a:blip r:embed="rId5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TextBox 123"/>
              <p:cNvSpPr txBox="1"/>
              <p:nvPr/>
            </p:nvSpPr>
            <p:spPr>
              <a:xfrm>
                <a:off x="686622" y="1545626"/>
                <a:ext cx="7132315" cy="101497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 anchorCtr="0">
                <a:noAutofit/>
              </a:bodyPr>
              <a:lstStyle/>
              <a:p>
                <a:pPr marL="342900" marR="0" lvl="0" indent="-342900" defTabSz="91440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chemeClr val="accent1">
                      <a:lumMod val="75000"/>
                    </a:schemeClr>
                  </a:buClr>
                  <a:buSzTx/>
                  <a:buFont typeface="Wingdings" panose="05000000000000000000" pitchFamily="2" charset="2"/>
                  <a:buNone/>
                  <a:tabLst/>
                  <a:defRPr/>
                </a:pPr>
                <a:r>
                  <a:rPr lang="en-US" sz="2000" dirty="0" smtClean="0">
                    <a:solidFill>
                      <a:schemeClr val="tx2">
                        <a:lumMod val="75000"/>
                      </a:schemeClr>
                    </a:solidFill>
                    <a:latin typeface="+mn-lt"/>
                    <a:ea typeface="Fira Sans Book" charset="0"/>
                    <a:cs typeface="Fira Sans Book" charset="0"/>
                  </a:rPr>
                  <a:t>Graph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Fira Sans Book" charset="0"/>
                        <a:cs typeface="Fira Sans Book" charset="0"/>
                      </a:rPr>
                      <m:t>𝐺</m:t>
                    </m:r>
                  </m:oMath>
                </a14:m>
                <a:r>
                  <a:rPr lang="en-US" sz="2000" dirty="0" smtClean="0">
                    <a:solidFill>
                      <a:schemeClr val="tx2">
                        <a:lumMod val="75000"/>
                      </a:schemeClr>
                    </a:solidFill>
                    <a:latin typeface="+mn-lt"/>
                    <a:ea typeface="Fira Sans Book" charset="0"/>
                    <a:cs typeface="Fira Sans Book" charset="0"/>
                  </a:rPr>
                  <a:t>: set of nodes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Fira Sans Book" charset="0"/>
                            <a:cs typeface="Fira Sans Book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Fira Sans Book" charset="0"/>
                            <a:cs typeface="Fira Sans Book" charset="0"/>
                          </a:rPr>
                          <m:t>𝑛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Fira Sans Book" charset="0"/>
                        <a:cs typeface="Fira Sans Book" charset="0"/>
                      </a:rPr>
                      <m:t>= </m:t>
                    </m:r>
                    <m:r>
                      <m:rPr>
                        <m:lit/>
                      </m:rPr>
                      <a:rPr lang="en-US" sz="2000" b="0" i="1" smtClean="0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Fira Sans Book" charset="0"/>
                        <a:cs typeface="Fira Sans Book" charset="0"/>
                      </a:rPr>
                      <m:t>{</m:t>
                    </m:r>
                    <m:r>
                      <a:rPr lang="en-US" sz="2000" b="0" i="1" smtClean="0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Fira Sans Book" charset="0"/>
                        <a:cs typeface="Fira Sans Book" charset="0"/>
                      </a:rPr>
                      <m:t> 1,…,</m:t>
                    </m:r>
                    <m:r>
                      <a:rPr lang="en-US" sz="2000" b="0" i="1" smtClean="0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Fira Sans Book" charset="0"/>
                        <a:cs typeface="Fira Sans Book" charset="0"/>
                      </a:rPr>
                      <m:t>𝑛</m:t>
                    </m:r>
                    <m:r>
                      <m:rPr>
                        <m:lit/>
                      </m:rPr>
                      <a:rPr lang="en-US" sz="2000" b="0" i="1" smtClean="0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Fira Sans Book" charset="0"/>
                        <a:cs typeface="Fira Sans Book" charset="0"/>
                      </a:rPr>
                      <m:t>}</m:t>
                    </m:r>
                  </m:oMath>
                </a14:m>
                <a:endParaRPr lang="en-US" sz="2000" dirty="0" smtClean="0">
                  <a:solidFill>
                    <a:schemeClr val="tx2">
                      <a:lumMod val="75000"/>
                    </a:schemeClr>
                  </a:solidFill>
                  <a:latin typeface="+mn-lt"/>
                  <a:ea typeface="Fira Sans Book" charset="0"/>
                  <a:cs typeface="Fira Sans Book" charset="0"/>
                </a:endParaRPr>
              </a:p>
              <a:p>
                <a:pPr marL="342900" marR="0" lvl="0" indent="-342900" defTabSz="91440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chemeClr val="accent1">
                      <a:lumMod val="75000"/>
                    </a:schemeClr>
                  </a:buClr>
                  <a:buSzTx/>
                  <a:buFont typeface="Wingdings" panose="05000000000000000000" pitchFamily="2" charset="2"/>
                  <a:buNone/>
                  <a:tabLst/>
                  <a:defRPr/>
                </a:pPr>
                <a:r>
                  <a:rPr lang="en-US" sz="2000" dirty="0" smtClean="0">
                    <a:solidFill>
                      <a:schemeClr val="tx2">
                        <a:lumMod val="75000"/>
                      </a:schemeClr>
                    </a:solidFill>
                    <a:latin typeface="+mn-lt"/>
                    <a:ea typeface="Fira Sans Book" charset="0"/>
                    <a:cs typeface="Fira Sans Book" charset="0"/>
                  </a:rPr>
                  <a:t>youngest node label is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Fira Sans Book" charset="0"/>
                        <a:cs typeface="Fira Sans Book" charset="0"/>
                      </a:rPr>
                      <m:t>𝑛</m:t>
                    </m:r>
                  </m:oMath>
                </a14:m>
                <a:r>
                  <a:rPr lang="en-US" sz="2000" dirty="0" smtClean="0">
                    <a:solidFill>
                      <a:schemeClr val="tx2">
                        <a:lumMod val="75000"/>
                      </a:schemeClr>
                    </a:solidFill>
                    <a:latin typeface="+mn-lt"/>
                    <a:ea typeface="Fira Sans Book" charset="0"/>
                    <a:cs typeface="Fira Sans Book" charset="0"/>
                  </a:rPr>
                  <a:t>oldest node label is 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Fira Sans Book" charset="0"/>
                        <a:cs typeface="Fira Sans Book" charset="0"/>
                      </a:rPr>
                      <m:t>1</m:t>
                    </m:r>
                  </m:oMath>
                </a14:m>
                <a:endParaRPr lang="en-US" sz="2000" dirty="0" smtClean="0">
                  <a:solidFill>
                    <a:schemeClr val="tx2">
                      <a:lumMod val="75000"/>
                    </a:schemeClr>
                  </a:solidFill>
                  <a:latin typeface="+mn-lt"/>
                  <a:ea typeface="Fira Sans Book" charset="0"/>
                  <a:cs typeface="Fira Sans Book" charset="0"/>
                </a:endParaRPr>
              </a:p>
            </p:txBody>
          </p:sp>
        </mc:Choice>
        <mc:Fallback xmlns="">
          <p:sp>
            <p:nvSpPr>
              <p:cNvPr id="124" name="TextBox 1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622" y="1545626"/>
                <a:ext cx="7132315" cy="1014973"/>
              </a:xfrm>
              <a:prstGeom prst="rect">
                <a:avLst/>
              </a:prstGeom>
              <a:blipFill rotWithShape="0">
                <a:blip r:embed="rId6"/>
                <a:stretch>
                  <a:fillRect l="-94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TextBox 124"/>
              <p:cNvSpPr txBox="1"/>
              <p:nvPr/>
            </p:nvSpPr>
            <p:spPr>
              <a:xfrm>
                <a:off x="3296852" y="5108528"/>
                <a:ext cx="3593467" cy="9120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 anchorCtr="0">
                <a:noAutofit/>
              </a:bodyPr>
              <a:lstStyle/>
              <a:p>
                <a:pPr marL="342900" marR="0" lvl="0" indent="-342900" defTabSz="91440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chemeClr val="accent1">
                      <a:lumMod val="75000"/>
                    </a:schemeClr>
                  </a:buClr>
                  <a:buSzTx/>
                  <a:buFont typeface="Wingdings" panose="05000000000000000000" pitchFamily="2" charset="2"/>
                  <a:buNone/>
                  <a:tabLst/>
                  <a:defRPr/>
                </a:pPr>
                <a:r>
                  <a:rPr lang="en-US" sz="1600" dirty="0" smtClean="0">
                    <a:solidFill>
                      <a:schemeClr val="tx2">
                        <a:lumMod val="75000"/>
                      </a:schemeClr>
                    </a:solidFill>
                    <a:latin typeface="+mn-lt"/>
                    <a:ea typeface="Fira Sans Book" charset="0"/>
                    <a:cs typeface="Fira Sans Book" charset="0"/>
                  </a:rPr>
                  <a:t>Apply a </a:t>
                </a:r>
                <a:r>
                  <a:rPr lang="en-US" sz="1600" dirty="0" smtClean="0">
                    <a:solidFill>
                      <a:srgbClr val="C00000"/>
                    </a:solidFill>
                    <a:latin typeface="+mn-lt"/>
                    <a:ea typeface="Fira Sans Book" charset="0"/>
                    <a:cs typeface="Fira Sans Book" charset="0"/>
                  </a:rPr>
                  <a:t>random permutation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Fira Sans Book" charset="0"/>
                        <a:cs typeface="Fira Sans Book" charset="0"/>
                      </a:rPr>
                      <m:t>𝜋</m:t>
                    </m:r>
                  </m:oMath>
                </a14:m>
                <a:r>
                  <a:rPr lang="en-US" sz="1600" dirty="0" smtClean="0">
                    <a:solidFill>
                      <a:srgbClr val="C00000"/>
                    </a:solidFill>
                    <a:latin typeface="+mn-lt"/>
                    <a:ea typeface="Fira Sans Book" charset="0"/>
                    <a:cs typeface="Fira Sans Book" charset="0"/>
                  </a:rPr>
                  <a:t> </a:t>
                </a:r>
              </a:p>
              <a:p>
                <a:pPr marL="342900" marR="0" lvl="0" indent="-342900" defTabSz="91440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chemeClr val="accent1">
                      <a:lumMod val="75000"/>
                    </a:schemeClr>
                  </a:buClr>
                  <a:buSzTx/>
                  <a:buFont typeface="Wingdings" panose="05000000000000000000" pitchFamily="2" charset="2"/>
                  <a:buNone/>
                  <a:tabLst/>
                  <a:defRPr/>
                </a:pPr>
                <a:r>
                  <a:rPr lang="en-US" sz="1600" dirty="0" smtClean="0">
                    <a:solidFill>
                      <a:schemeClr val="tx2">
                        <a:lumMod val="75000"/>
                      </a:schemeClr>
                    </a:solidFill>
                    <a:latin typeface="+mn-lt"/>
                    <a:ea typeface="Fira Sans Book" charset="0"/>
                    <a:cs typeface="Fira Sans Book" charset="0"/>
                  </a:rPr>
                  <a:t>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Fira Sans Book" charset="0"/>
                            <a:cs typeface="Fira Sans Book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Fira Sans Book" charset="0"/>
                            <a:cs typeface="Fira Sans Book" charset="0"/>
                          </a:rPr>
                          <m:t>𝑆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Fira Sans Book" charset="0"/>
                            <a:cs typeface="Fira Sans Book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600" dirty="0" smtClean="0">
                    <a:solidFill>
                      <a:schemeClr val="tx2">
                        <a:lumMod val="75000"/>
                      </a:schemeClr>
                    </a:solidFill>
                    <a:latin typeface="+mn-lt"/>
                    <a:ea typeface="Fira Sans Book" charset="0"/>
                    <a:cs typeface="Fira Sans Book" charset="0"/>
                  </a:rPr>
                  <a:t>. Observed graph 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b="0" i="1" smtClean="0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Fira Sans Book" charset="0"/>
                            <a:cs typeface="Fira Sans Book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Fira Sans Book" charset="0"/>
                            <a:cs typeface="Fira Sans Book" charset="0"/>
                          </a:rPr>
                          <m:t>𝐺</m:t>
                        </m:r>
                      </m:e>
                      <m:sup>
                        <m:r>
                          <a:rPr lang="en-US" sz="1600" b="0" i="1" smtClean="0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Fira Sans Book" charset="0"/>
                            <a:cs typeface="Fira Sans Book" charset="0"/>
                          </a:rPr>
                          <m:t>′</m:t>
                        </m:r>
                      </m:sup>
                    </m:sSup>
                    <m:r>
                      <a:rPr lang="en-US" sz="1600" b="0" i="1" smtClean="0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Fira Sans Book" charset="0"/>
                        <a:cs typeface="Fira Sans Book" charset="0"/>
                      </a:rPr>
                      <m:t>=</m:t>
                    </m:r>
                    <m:r>
                      <a:rPr lang="en-US" sz="1600" b="0" i="1" smtClean="0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Fira Sans Book" charset="0"/>
                        <a:cs typeface="Fira Sans Book" charset="0"/>
                      </a:rPr>
                      <m:t>𝜋</m:t>
                    </m:r>
                    <m:r>
                      <a:rPr lang="en-US" sz="1600" b="0" i="1" smtClean="0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Fira Sans Book" charset="0"/>
                        <a:cs typeface="Fira Sans Book" charset="0"/>
                      </a:rPr>
                      <m:t>(</m:t>
                    </m:r>
                    <m:r>
                      <a:rPr lang="en-US" sz="1600" b="0" i="1" smtClean="0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Fira Sans Book" charset="0"/>
                        <a:cs typeface="Fira Sans Book" charset="0"/>
                      </a:rPr>
                      <m:t>𝐺</m:t>
                    </m:r>
                    <m:r>
                      <a:rPr lang="en-US" sz="1600" b="0" i="1" smtClean="0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Fira Sans Book" charset="0"/>
                        <a:cs typeface="Fira Sans Book" charset="0"/>
                      </a:rPr>
                      <m:t>)</m:t>
                    </m:r>
                  </m:oMath>
                </a14:m>
                <a:endParaRPr lang="en-US" sz="1600" dirty="0" smtClean="0">
                  <a:solidFill>
                    <a:schemeClr val="tx2">
                      <a:lumMod val="75000"/>
                    </a:schemeClr>
                  </a:solidFill>
                  <a:latin typeface="+mn-lt"/>
                  <a:ea typeface="Fira Sans Book" charset="0"/>
                  <a:cs typeface="Fira Sans Book" charset="0"/>
                </a:endParaRPr>
              </a:p>
            </p:txBody>
          </p:sp>
        </mc:Choice>
        <mc:Fallback xmlns="">
          <p:sp>
            <p:nvSpPr>
              <p:cNvPr id="125" name="TextBox 1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6852" y="5108528"/>
                <a:ext cx="3593467" cy="912076"/>
              </a:xfrm>
              <a:prstGeom prst="rect">
                <a:avLst/>
              </a:prstGeom>
              <a:blipFill rotWithShape="0">
                <a:blip r:embed="rId7"/>
                <a:stretch>
                  <a:fillRect l="-101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TextBox 125"/>
              <p:cNvSpPr txBox="1"/>
              <p:nvPr/>
            </p:nvSpPr>
            <p:spPr>
              <a:xfrm>
                <a:off x="5041883" y="5938491"/>
                <a:ext cx="2992168" cy="4946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 anchorCtr="0">
                <a:noAutofit/>
              </a:bodyPr>
              <a:lstStyle/>
              <a:p>
                <a:pPr>
                  <a:spcBef>
                    <a:spcPts val="600"/>
                  </a:spcBef>
                  <a:buClr>
                    <a:schemeClr val="accent1">
                      <a:lumMod val="75000"/>
                    </a:schemeClr>
                  </a:buClr>
                </a:pPr>
                <a:r>
                  <a:rPr lang="en-US" sz="1400" dirty="0" smtClean="0">
                    <a:solidFill>
                      <a:schemeClr val="accent1">
                        <a:lumMod val="50000"/>
                      </a:schemeClr>
                    </a:solidFill>
                    <a:latin typeface="+mn-lt"/>
                    <a:ea typeface="Fira Sans Book" panose="00000400000000000000" pitchFamily="50" charset="0"/>
                  </a:rPr>
                  <a:t>Symmetric group on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Fira Sans Book" panose="00000400000000000000" pitchFamily="50" charset="0"/>
                      </a:rPr>
                      <m:t>𝑛</m:t>
                    </m:r>
                  </m:oMath>
                </a14:m>
                <a:r>
                  <a:rPr lang="en-US" sz="1400" dirty="0" smtClean="0">
                    <a:solidFill>
                      <a:schemeClr val="accent1">
                        <a:lumMod val="50000"/>
                      </a:schemeClr>
                    </a:solidFill>
                    <a:latin typeface="+mn-lt"/>
                    <a:ea typeface="Fira Sans Book" panose="00000400000000000000" pitchFamily="50" charset="0"/>
                  </a:rPr>
                  <a:t> letters</a:t>
                </a:r>
              </a:p>
            </p:txBody>
          </p:sp>
        </mc:Choice>
        <mc:Fallback xmlns="">
          <p:sp>
            <p:nvSpPr>
              <p:cNvPr id="126" name="TextBox 1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1883" y="5938491"/>
                <a:ext cx="2992168" cy="494650"/>
              </a:xfrm>
              <a:prstGeom prst="rect">
                <a:avLst/>
              </a:prstGeom>
              <a:blipFill rotWithShape="0">
                <a:blip r:embed="rId8"/>
                <a:stretch>
                  <a:fillRect l="-61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7" name="Curved Connector 126"/>
          <p:cNvCxnSpPr/>
          <p:nvPr/>
        </p:nvCxnSpPr>
        <p:spPr>
          <a:xfrm rot="10800000">
            <a:off x="4017900" y="5924830"/>
            <a:ext cx="986473" cy="270129"/>
          </a:xfrm>
          <a:prstGeom prst="curvedConnector3">
            <a:avLst>
              <a:gd name="adj1" fmla="val 50000"/>
            </a:avLst>
          </a:prstGeom>
          <a:ln w="127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1154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000"/>
                            </p:stCondLst>
                            <p:childTnLst>
                              <p:par>
                                <p:cTn id="4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500"/>
                            </p:stCondLst>
                            <p:childTnLst>
                              <p:par>
                                <p:cTn id="4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000"/>
                            </p:stCondLst>
                            <p:childTnLst>
                              <p:par>
                                <p:cTn id="48" presetID="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5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5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0"/>
                            </p:stCondLst>
                            <p:childTnLst>
                              <p:par>
                                <p:cTn id="5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500"/>
                            </p:stCondLst>
                            <p:childTnLst>
                              <p:par>
                                <p:cTn id="5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6000"/>
                            </p:stCondLst>
                            <p:childTnLst>
                              <p:par>
                                <p:cTn id="6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6500"/>
                            </p:stCondLst>
                            <p:childTnLst>
                              <p:par>
                                <p:cTn id="66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6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6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7500"/>
                            </p:stCondLst>
                            <p:childTnLst>
                              <p:par>
                                <p:cTn id="7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8000"/>
                            </p:stCondLst>
                            <p:childTnLst>
                              <p:par>
                                <p:cTn id="7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8500"/>
                            </p:stCondLst>
                            <p:childTnLst>
                              <p:par>
                                <p:cTn id="8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9000"/>
                            </p:stCondLst>
                            <p:childTnLst>
                              <p:par>
                                <p:cTn id="84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8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0000"/>
                            </p:stCondLst>
                            <p:childTnLst>
                              <p:par>
                                <p:cTn id="9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10500"/>
                            </p:stCondLst>
                            <p:childTnLst>
                              <p:par>
                                <p:cTn id="9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11000"/>
                            </p:stCondLst>
                            <p:childTnLst>
                              <p:par>
                                <p:cTn id="9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11500"/>
                            </p:stCondLst>
                            <p:childTnLst>
                              <p:par>
                                <p:cTn id="102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0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0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12500"/>
                            </p:stCondLst>
                            <p:childTnLst>
                              <p:par>
                                <p:cTn id="10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13000"/>
                            </p:stCondLst>
                            <p:childTnLst>
                              <p:par>
                                <p:cTn id="11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13500"/>
                            </p:stCondLst>
                            <p:childTnLst>
                              <p:par>
                                <p:cTn id="11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14000"/>
                            </p:stCondLst>
                            <p:childTnLst>
                              <p:par>
                                <p:cTn id="120" presetID="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2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2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2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15000"/>
                            </p:stCondLst>
                            <p:childTnLst>
                              <p:par>
                                <p:cTn id="12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15500"/>
                            </p:stCondLst>
                            <p:childTnLst>
                              <p:par>
                                <p:cTn id="13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16000"/>
                            </p:stCondLst>
                            <p:childTnLst>
                              <p:par>
                                <p:cTn id="13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16500"/>
                            </p:stCondLst>
                            <p:childTnLst>
                              <p:par>
                                <p:cTn id="138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4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4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4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17500"/>
                            </p:stCondLst>
                            <p:childTnLst>
                              <p:par>
                                <p:cTn id="14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>
                            <p:stCondLst>
                              <p:cond delay="18000"/>
                            </p:stCondLst>
                            <p:childTnLst>
                              <p:par>
                                <p:cTn id="14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18500"/>
                            </p:stCondLst>
                            <p:childTnLst>
                              <p:par>
                                <p:cTn id="15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19000"/>
                            </p:stCondLst>
                            <p:childTnLst>
                              <p:par>
                                <p:cTn id="156" presetID="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5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5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6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1" fill="hold">
                            <p:stCondLst>
                              <p:cond delay="20000"/>
                            </p:stCondLst>
                            <p:childTnLst>
                              <p:par>
                                <p:cTn id="16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5" fill="hold">
                            <p:stCondLst>
                              <p:cond delay="20500"/>
                            </p:stCondLst>
                            <p:childTnLst>
                              <p:par>
                                <p:cTn id="16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" fill="hold">
                            <p:stCondLst>
                              <p:cond delay="21000"/>
                            </p:stCondLst>
                            <p:childTnLst>
                              <p:par>
                                <p:cTn id="17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3" fill="hold">
                            <p:stCondLst>
                              <p:cond delay="21500"/>
                            </p:stCondLst>
                            <p:childTnLst>
                              <p:par>
                                <p:cTn id="174" presetID="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7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7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78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9" fill="hold">
                            <p:stCondLst>
                              <p:cond delay="22500"/>
                            </p:stCondLst>
                            <p:childTnLst>
                              <p:par>
                                <p:cTn id="18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3" fill="hold">
                            <p:stCondLst>
                              <p:cond delay="23000"/>
                            </p:stCondLst>
                            <p:childTnLst>
                              <p:par>
                                <p:cTn id="18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7" fill="hold">
                            <p:stCondLst>
                              <p:cond delay="23500"/>
                            </p:stCondLst>
                            <p:childTnLst>
                              <p:par>
                                <p:cTn id="18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1" fill="hold">
                            <p:stCondLst>
                              <p:cond delay="24000"/>
                            </p:stCondLst>
                            <p:childTnLst>
                              <p:par>
                                <p:cTn id="192" presetID="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9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9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96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7" fill="hold">
                            <p:stCondLst>
                              <p:cond delay="25000"/>
                            </p:stCondLst>
                            <p:childTnLst>
                              <p:par>
                                <p:cTn id="19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1" fill="hold">
                            <p:stCondLst>
                              <p:cond delay="25500"/>
                            </p:stCondLst>
                            <p:childTnLst>
                              <p:par>
                                <p:cTn id="20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5" fill="hold">
                            <p:stCondLst>
                              <p:cond delay="26000"/>
                            </p:stCondLst>
                            <p:childTnLst>
                              <p:par>
                                <p:cTn id="20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9" fill="hold">
                            <p:stCondLst>
                              <p:cond delay="26500"/>
                            </p:stCondLst>
                            <p:childTnLst>
                              <p:par>
                                <p:cTn id="2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2" fill="hold">
                      <p:stCondLst>
                        <p:cond delay="indefinite"/>
                      </p:stCondLst>
                      <p:childTnLst>
                        <p:par>
                          <p:cTn id="213" fill="hold">
                            <p:stCondLst>
                              <p:cond delay="0"/>
                            </p:stCondLst>
                            <p:childTnLst>
                              <p:par>
                                <p:cTn id="2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6" fill="hold">
                      <p:stCondLst>
                        <p:cond delay="indefinite"/>
                      </p:stCondLst>
                      <p:childTnLst>
                        <p:par>
                          <p:cTn id="217" fill="hold">
                            <p:stCondLst>
                              <p:cond delay="0"/>
                            </p:stCondLst>
                            <p:childTnLst>
                              <p:par>
                                <p:cTn id="2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6" fill="hold">
                      <p:stCondLst>
                        <p:cond delay="indefinite"/>
                      </p:stCondLst>
                      <p:childTnLst>
                        <p:par>
                          <p:cTn id="227" fill="hold">
                            <p:stCondLst>
                              <p:cond delay="0"/>
                            </p:stCondLst>
                            <p:childTnLst>
                              <p:par>
                                <p:cTn id="2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0" fill="hold">
                            <p:stCondLst>
                              <p:cond delay="0"/>
                            </p:stCondLst>
                            <p:childTnLst>
                              <p:par>
                                <p:cTn id="23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19" grpId="0" animBg="1"/>
      <p:bldP spid="20" grpId="0" animBg="1"/>
      <p:bldP spid="21" grpId="0" animBg="1"/>
      <p:bldP spid="22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3" grpId="0"/>
      <p:bldP spid="64" grpId="0"/>
      <p:bldP spid="123" grpId="0" animBg="1"/>
      <p:bldP spid="124" grpId="0"/>
      <p:bldP spid="125" grpId="0"/>
      <p:bldP spid="12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rgbClr val="377EB8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9176" t="41614" r="50721" b="38592"/>
          <a:stretch/>
        </p:blipFill>
        <p:spPr>
          <a:xfrm>
            <a:off x="7061837" y="4991855"/>
            <a:ext cx="1152715" cy="1270340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rgbClr val="4DAF4A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9176" t="41614" r="50721" b="38592"/>
          <a:stretch/>
        </p:blipFill>
        <p:spPr>
          <a:xfrm>
            <a:off x="1144793" y="5043363"/>
            <a:ext cx="1152715" cy="1270340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rgbClr val="984EA3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9176" t="41614" r="50721" b="38592"/>
          <a:stretch/>
        </p:blipFill>
        <p:spPr>
          <a:xfrm>
            <a:off x="2587937" y="5043363"/>
            <a:ext cx="1152715" cy="1270340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rgbClr val="FF7F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9176" t="41614" r="50721" b="38592"/>
          <a:stretch/>
        </p:blipFill>
        <p:spPr>
          <a:xfrm>
            <a:off x="4095704" y="5066515"/>
            <a:ext cx="1152715" cy="127034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rgbClr val="E41A1C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9176" t="41614" r="50721" b="38592"/>
          <a:stretch/>
        </p:blipFill>
        <p:spPr>
          <a:xfrm>
            <a:off x="5549282" y="5062285"/>
            <a:ext cx="1152715" cy="12703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Partial Orders and </a:t>
            </a:r>
            <a:r>
              <a:rPr lang="en-US" dirty="0" smtClean="0"/>
              <a:t>Binning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00417F-D8B2-4CCF-B626-8C25AD657054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1021829" y="1282995"/>
            <a:ext cx="3002440" cy="2882305"/>
            <a:chOff x="2254122" y="315453"/>
            <a:chExt cx="3102792" cy="338696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/>
                <p:cNvSpPr txBox="1"/>
                <p:nvPr/>
              </p:nvSpPr>
              <p:spPr>
                <a:xfrm>
                  <a:off x="3375212" y="3500708"/>
                  <a:ext cx="860612" cy="20170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 anchor="ctr" anchorCtr="0">
                  <a:noAutofit/>
                </a:bodyPr>
                <a:lstStyle/>
                <a:p>
                  <a:pPr marL="342900" marR="0" lvl="0" indent="-342900" defTabSz="914400" eaLnBrk="1" fontAlgn="auto" latinLnBrk="0" hangingPunct="1">
                    <a:lnSpc>
                      <a:spcPct val="100000"/>
                    </a:lnSpc>
                    <a:spcBef>
                      <a:spcPts val="600"/>
                    </a:spcBef>
                    <a:spcAft>
                      <a:spcPts val="0"/>
                    </a:spcAft>
                    <a:buClr>
                      <a:schemeClr val="accent1">
                        <a:lumMod val="75000"/>
                      </a:schemeClr>
                    </a:buClr>
                    <a:buSzTx/>
                    <a:buFont typeface="Wingdings" panose="05000000000000000000" pitchFamily="2" charset="2"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𝐺</m:t>
                        </m:r>
                      </m:oMath>
                    </m:oMathPara>
                  </a14:m>
                  <a:endParaRPr lang="en-US" sz="2000" dirty="0" smtClean="0">
                    <a:solidFill>
                      <a:schemeClr val="tx2">
                        <a:lumMod val="75000"/>
                      </a:schemeClr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6" name="TextBox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75212" y="3500708"/>
                  <a:ext cx="860612" cy="201705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t="-17857" b="-60714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54122" y="315453"/>
              <a:ext cx="3102792" cy="3234571"/>
            </a:xfrm>
            <a:prstGeom prst="rect">
              <a:avLst/>
            </a:prstGeom>
          </p:spPr>
        </p:pic>
      </p:grpSp>
      <p:grpSp>
        <p:nvGrpSpPr>
          <p:cNvPr id="8" name="Group 7"/>
          <p:cNvGrpSpPr/>
          <p:nvPr/>
        </p:nvGrpSpPr>
        <p:grpSpPr>
          <a:xfrm>
            <a:off x="4419398" y="1355538"/>
            <a:ext cx="3206545" cy="2882774"/>
            <a:chOff x="5832951" y="914316"/>
            <a:chExt cx="3206545" cy="288277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/>
                <p:cNvSpPr txBox="1"/>
                <p:nvPr/>
              </p:nvSpPr>
              <p:spPr>
                <a:xfrm>
                  <a:off x="7079627" y="3487808"/>
                  <a:ext cx="1237130" cy="30928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 anchor="ctr" anchorCtr="0">
                  <a:noAutofit/>
                </a:bodyPr>
                <a:lstStyle/>
                <a:p>
                  <a:pPr marL="342900" marR="0" lvl="0" indent="-342900" defTabSz="914400" eaLnBrk="1" fontAlgn="auto" latinLnBrk="0" hangingPunct="1">
                    <a:lnSpc>
                      <a:spcPct val="100000"/>
                    </a:lnSpc>
                    <a:spcBef>
                      <a:spcPts val="600"/>
                    </a:spcBef>
                    <a:spcAft>
                      <a:spcPts val="0"/>
                    </a:spcAft>
                    <a:buClr>
                      <a:schemeClr val="accent1">
                        <a:lumMod val="75000"/>
                      </a:schemeClr>
                    </a:buClr>
                    <a:buSzTx/>
                    <a:buFont typeface="Wingdings" panose="05000000000000000000" pitchFamily="2" charset="2"/>
                    <a:buNone/>
                    <a:tabLst/>
                    <a:defRPr/>
                  </a:pPr>
                  <a:r>
                    <a:rPr lang="en-US" sz="2000" dirty="0" smtClean="0">
                      <a:solidFill>
                        <a:schemeClr val="tx2">
                          <a:lumMod val="75000"/>
                        </a:schemeClr>
                      </a:solidFill>
                      <a:latin typeface="+mn-lt"/>
                    </a:rPr>
                    <a:t>DAG</a:t>
                  </a:r>
                  <a14:m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sz="2000" b="0" i="1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en-US" sz="2000" dirty="0" smtClean="0">
                    <a:solidFill>
                      <a:schemeClr val="tx2">
                        <a:lumMod val="75000"/>
                      </a:schemeClr>
                    </a:solidFill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9" name="TextBox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79627" y="3487808"/>
                  <a:ext cx="1237130" cy="309282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4926" t="-24000" b="-52000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32951" y="914316"/>
              <a:ext cx="3206545" cy="2727685"/>
            </a:xfrm>
            <a:prstGeom prst="rect">
              <a:avLst/>
            </a:prstGeom>
          </p:spPr>
        </p:pic>
      </p:grpSp>
      <p:sp>
        <p:nvSpPr>
          <p:cNvPr id="16" name="Chevron 15"/>
          <p:cNvSpPr/>
          <p:nvPr/>
        </p:nvSpPr>
        <p:spPr>
          <a:xfrm>
            <a:off x="2256231" y="5464822"/>
            <a:ext cx="365760" cy="347472"/>
          </a:xfrm>
          <a:prstGeom prst="chevron">
            <a:avLst/>
          </a:prstGeom>
          <a:solidFill>
            <a:srgbClr val="FFC000"/>
          </a:solidFill>
          <a:ln w="349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Chevron 16"/>
          <p:cNvSpPr/>
          <p:nvPr/>
        </p:nvSpPr>
        <p:spPr>
          <a:xfrm>
            <a:off x="3741813" y="5506720"/>
            <a:ext cx="365760" cy="347472"/>
          </a:xfrm>
          <a:prstGeom prst="chevron">
            <a:avLst/>
          </a:prstGeom>
          <a:solidFill>
            <a:srgbClr val="FFC000"/>
          </a:solidFill>
          <a:ln w="349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Chevron 17"/>
          <p:cNvSpPr/>
          <p:nvPr/>
        </p:nvSpPr>
        <p:spPr>
          <a:xfrm>
            <a:off x="5248371" y="5464822"/>
            <a:ext cx="365760" cy="347472"/>
          </a:xfrm>
          <a:prstGeom prst="chevron">
            <a:avLst/>
          </a:prstGeom>
          <a:solidFill>
            <a:srgbClr val="FFC000"/>
          </a:solidFill>
          <a:ln w="349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Chevron 18"/>
          <p:cNvSpPr/>
          <p:nvPr/>
        </p:nvSpPr>
        <p:spPr>
          <a:xfrm>
            <a:off x="6677764" y="5464822"/>
            <a:ext cx="365760" cy="347472"/>
          </a:xfrm>
          <a:prstGeom prst="chevron">
            <a:avLst/>
          </a:prstGeom>
          <a:solidFill>
            <a:srgbClr val="FFC000"/>
          </a:solidFill>
          <a:ln w="349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353097" y="5545930"/>
            <a:ext cx="421637" cy="269051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sz="2400" dirty="0" smtClean="0">
                <a:latin typeface="+mj-lt"/>
              </a:rPr>
              <a:t>1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726899" y="5469762"/>
            <a:ext cx="421637" cy="269051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sz="2400" dirty="0">
                <a:latin typeface="+mj-lt"/>
              </a:rPr>
              <a:t>2</a:t>
            </a:r>
            <a:endParaRPr lang="en-US" sz="2400" dirty="0" smtClean="0">
              <a:latin typeface="+mj-lt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250926" y="5567617"/>
            <a:ext cx="421637" cy="269051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sz="2400" dirty="0">
                <a:latin typeface="+mj-lt"/>
              </a:rPr>
              <a:t>3</a:t>
            </a:r>
            <a:endParaRPr lang="en-US" sz="2400" dirty="0" smtClean="0">
              <a:latin typeface="+mj-lt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896828" y="5698185"/>
            <a:ext cx="421637" cy="269051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sz="2400" dirty="0">
                <a:latin typeface="+mj-lt"/>
              </a:rPr>
              <a:t>4</a:t>
            </a:r>
            <a:endParaRPr lang="en-US" sz="2400" dirty="0" smtClean="0">
              <a:latin typeface="+mj-lt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494774" y="5628573"/>
            <a:ext cx="421637" cy="269051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sz="2400" dirty="0">
                <a:latin typeface="+mj-lt"/>
              </a:rPr>
              <a:t>5</a:t>
            </a:r>
            <a:endParaRPr lang="en-US" sz="2400" dirty="0" smtClean="0">
              <a:latin typeface="+mj-lt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216558" y="5780907"/>
            <a:ext cx="421637" cy="269051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sz="2400" dirty="0">
                <a:latin typeface="+mj-lt"/>
              </a:rPr>
              <a:t>6</a:t>
            </a:r>
            <a:endParaRPr lang="en-US" sz="2400" dirty="0" smtClean="0">
              <a:latin typeface="+mj-lt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958608" y="5765533"/>
            <a:ext cx="421637" cy="269051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sz="2400" dirty="0">
                <a:latin typeface="+mj-lt"/>
              </a:rPr>
              <a:t>7</a:t>
            </a:r>
            <a:endParaRPr lang="en-US" sz="2400" dirty="0" smtClean="0">
              <a:latin typeface="+mj-lt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728178" y="5483636"/>
            <a:ext cx="421637" cy="269051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sz="2400" dirty="0">
                <a:latin typeface="+mj-lt"/>
              </a:rPr>
              <a:t>8</a:t>
            </a:r>
            <a:endParaRPr lang="en-US" sz="2400" dirty="0" smtClean="0">
              <a:latin typeface="+mj-lt"/>
            </a:endParaRPr>
          </a:p>
        </p:txBody>
      </p:sp>
      <p:sp>
        <p:nvSpPr>
          <p:cNvPr id="28" name="TextBox 27"/>
          <p:cNvSpPr txBox="1"/>
          <p:nvPr/>
        </p:nvSpPr>
        <p:spPr>
          <a:xfrm flipH="1">
            <a:off x="6162890" y="5501457"/>
            <a:ext cx="297902" cy="251136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sz="2400" dirty="0">
                <a:latin typeface="+mj-lt"/>
              </a:rPr>
              <a:t>9</a:t>
            </a:r>
            <a:endParaRPr lang="en-US" sz="2400" dirty="0" smtClean="0">
              <a:latin typeface="+mj-lt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124777" y="5374163"/>
            <a:ext cx="564231" cy="378779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sz="2400" dirty="0" smtClean="0">
                <a:latin typeface="+mj-lt"/>
              </a:rPr>
              <a:t>10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7603368" y="5418428"/>
            <a:ext cx="625320" cy="279027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sz="2400" smtClean="0">
                <a:latin typeface="+mj-lt"/>
              </a:rPr>
              <a:t>11</a:t>
            </a:r>
            <a:endParaRPr lang="en-US" sz="2400" dirty="0" smtClean="0">
              <a:latin typeface="+mj-lt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7481544" y="5756097"/>
            <a:ext cx="544400" cy="269051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sz="2400" dirty="0" smtClean="0">
                <a:latin typeface="+mj-lt"/>
              </a:rPr>
              <a:t>12</a:t>
            </a:r>
          </a:p>
        </p:txBody>
      </p:sp>
      <p:sp>
        <p:nvSpPr>
          <p:cNvPr id="32" name="Rectangle 31"/>
          <p:cNvSpPr/>
          <p:nvPr/>
        </p:nvSpPr>
        <p:spPr>
          <a:xfrm>
            <a:off x="1280461" y="4426586"/>
            <a:ext cx="76976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lvl="0" indent="-342900">
              <a:spcBef>
                <a:spcPts val="600"/>
              </a:spcBef>
              <a:buClr>
                <a:schemeClr val="accent1">
                  <a:lumMod val="75000"/>
                </a:schemeClr>
              </a:buClr>
              <a:defRPr/>
            </a:pPr>
            <a:r>
              <a:rPr lang="en-US" sz="2000" dirty="0" smtClean="0">
                <a:solidFill>
                  <a:srgbClr val="1919FF"/>
                </a:solidFill>
                <a:latin typeface="+mn-lt"/>
                <a:ea typeface="Fira Sans Book" charset="0"/>
                <a:cs typeface="Fira Sans Book" charset="0"/>
              </a:rPr>
              <a:t>Bin 1</a:t>
            </a:r>
            <a:endParaRPr lang="en-US" sz="2000" dirty="0">
              <a:solidFill>
                <a:srgbClr val="1919FF"/>
              </a:solidFill>
              <a:latin typeface="+mn-lt"/>
              <a:ea typeface="Fira Sans Book" charset="0"/>
              <a:cs typeface="Fira Sans Book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2836880" y="4410312"/>
            <a:ext cx="76976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lvl="0" indent="-342900">
              <a:spcBef>
                <a:spcPts val="600"/>
              </a:spcBef>
              <a:buClr>
                <a:schemeClr val="accent1">
                  <a:lumMod val="75000"/>
                </a:schemeClr>
              </a:buClr>
              <a:defRPr/>
            </a:pPr>
            <a:r>
              <a:rPr lang="en-US" sz="2000" smtClean="0">
                <a:solidFill>
                  <a:srgbClr val="1919FF"/>
                </a:solidFill>
                <a:latin typeface="+mn-lt"/>
                <a:ea typeface="Fira Sans Book" charset="0"/>
                <a:cs typeface="Fira Sans Book" charset="0"/>
              </a:rPr>
              <a:t>Bin 2</a:t>
            </a:r>
            <a:endParaRPr lang="en-US" sz="2000" dirty="0">
              <a:solidFill>
                <a:srgbClr val="1919FF"/>
              </a:solidFill>
              <a:latin typeface="+mn-lt"/>
              <a:ea typeface="Fira Sans Book" charset="0"/>
              <a:cs typeface="Fira Sans Book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4223010" y="4450611"/>
            <a:ext cx="76976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lvl="0" indent="-342900">
              <a:spcBef>
                <a:spcPts val="600"/>
              </a:spcBef>
              <a:buClr>
                <a:schemeClr val="accent1">
                  <a:lumMod val="75000"/>
                </a:schemeClr>
              </a:buClr>
              <a:defRPr/>
            </a:pPr>
            <a:r>
              <a:rPr lang="en-US" sz="2000" dirty="0" smtClean="0">
                <a:solidFill>
                  <a:srgbClr val="1919FF"/>
                </a:solidFill>
                <a:latin typeface="+mn-lt"/>
                <a:ea typeface="Fira Sans Book" charset="0"/>
                <a:cs typeface="Fira Sans Book" charset="0"/>
              </a:rPr>
              <a:t>Bin 3</a:t>
            </a:r>
            <a:endParaRPr lang="en-US" sz="2000" dirty="0">
              <a:solidFill>
                <a:srgbClr val="1919FF"/>
              </a:solidFill>
              <a:latin typeface="+mn-lt"/>
              <a:ea typeface="Fira Sans Book" charset="0"/>
              <a:cs typeface="Fira Sans Book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5677769" y="4444580"/>
            <a:ext cx="76976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lvl="0" indent="-342900">
              <a:spcBef>
                <a:spcPts val="600"/>
              </a:spcBef>
              <a:buClr>
                <a:schemeClr val="accent1">
                  <a:lumMod val="75000"/>
                </a:schemeClr>
              </a:buClr>
              <a:defRPr/>
            </a:pPr>
            <a:r>
              <a:rPr lang="en-US" sz="2000" smtClean="0">
                <a:solidFill>
                  <a:srgbClr val="1919FF"/>
                </a:solidFill>
                <a:latin typeface="+mn-lt"/>
                <a:ea typeface="Fira Sans Book" charset="0"/>
                <a:cs typeface="Fira Sans Book" charset="0"/>
              </a:rPr>
              <a:t>Bin 4</a:t>
            </a:r>
            <a:endParaRPr lang="en-US" sz="2000" dirty="0">
              <a:solidFill>
                <a:srgbClr val="1919FF"/>
              </a:solidFill>
              <a:latin typeface="+mn-lt"/>
              <a:ea typeface="Fira Sans Book" charset="0"/>
              <a:cs typeface="Fira Sans Book" charset="0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7166033" y="4480412"/>
            <a:ext cx="76976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lvl="0" indent="-342900">
              <a:spcBef>
                <a:spcPts val="600"/>
              </a:spcBef>
              <a:buClr>
                <a:schemeClr val="accent1">
                  <a:lumMod val="75000"/>
                </a:schemeClr>
              </a:buClr>
              <a:defRPr/>
            </a:pPr>
            <a:r>
              <a:rPr lang="en-US" sz="2000" dirty="0" smtClean="0">
                <a:solidFill>
                  <a:srgbClr val="1919FF"/>
                </a:solidFill>
                <a:latin typeface="+mn-lt"/>
                <a:ea typeface="Fira Sans Book" charset="0"/>
                <a:cs typeface="Fira Sans Book" charset="0"/>
              </a:rPr>
              <a:t>Bin 5</a:t>
            </a:r>
            <a:endParaRPr lang="en-US" sz="2000" dirty="0">
              <a:solidFill>
                <a:srgbClr val="1919FF"/>
              </a:solidFill>
              <a:latin typeface="+mn-lt"/>
              <a:ea typeface="Fira Sans Book" charset="0"/>
              <a:cs typeface="Fira Sans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7191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19" grpId="0" animBg="1"/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574" y="872706"/>
            <a:ext cx="8229600" cy="762000"/>
          </a:xfrm>
        </p:spPr>
        <p:txBody>
          <a:bodyPr/>
          <a:lstStyle/>
          <a:p>
            <a:r>
              <a:rPr lang="en-US" dirty="0" smtClean="0"/>
              <a:t>Sample of Past Accomplishments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977" y="1894584"/>
            <a:ext cx="8261582" cy="4221163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sz="2000" dirty="0" smtClean="0"/>
              <a:t>Cover’s coordination </a:t>
            </a:r>
            <a:r>
              <a:rPr lang="en-US" sz="2000" dirty="0"/>
              <a:t>c</a:t>
            </a:r>
            <a:r>
              <a:rPr lang="en-US" sz="2000" dirty="0" smtClean="0"/>
              <a:t>apacity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 err="1" smtClean="0"/>
              <a:t>Verdu’s</a:t>
            </a:r>
            <a:r>
              <a:rPr lang="en-US" sz="2000" dirty="0" smtClean="0"/>
              <a:t> finite </a:t>
            </a:r>
            <a:r>
              <a:rPr lang="en-US" sz="2000" dirty="0"/>
              <a:t>d</a:t>
            </a:r>
            <a:r>
              <a:rPr lang="en-US" sz="2000" dirty="0" smtClean="0"/>
              <a:t>elay </a:t>
            </a:r>
            <a:r>
              <a:rPr lang="en-US" sz="2000" dirty="0" err="1"/>
              <a:t>b</a:t>
            </a:r>
            <a:r>
              <a:rPr lang="en-US" sz="2000" dirty="0" err="1" smtClean="0"/>
              <a:t>locklength</a:t>
            </a:r>
            <a:r>
              <a:rPr lang="en-US" sz="2000" dirty="0" smtClean="0"/>
              <a:t> capacity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 smtClean="0"/>
              <a:t>Sudan’s semantic analysis and goal-oriented communication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 smtClean="0"/>
              <a:t>Goldsmith’s capacity of sampled Gaussian channel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 err="1" smtClean="0"/>
              <a:t>Szpankowski’s</a:t>
            </a:r>
            <a:r>
              <a:rPr lang="en-US" sz="2000" dirty="0" smtClean="0"/>
              <a:t> structural information &amp; symmetry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 err="1" smtClean="0"/>
              <a:t>Tse’s</a:t>
            </a:r>
            <a:r>
              <a:rPr lang="en-US" sz="2000" dirty="0"/>
              <a:t> </a:t>
            </a:r>
            <a:r>
              <a:rPr lang="en-US" sz="2000" dirty="0" smtClean="0"/>
              <a:t>information theory of DNA assembly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 err="1" smtClean="0"/>
              <a:t>Courtade</a:t>
            </a:r>
            <a:r>
              <a:rPr lang="en-US" sz="2000" dirty="0" smtClean="0"/>
              <a:t>/Weismann </a:t>
            </a:r>
            <a:r>
              <a:rPr lang="en-US" sz="2000" dirty="0" err="1" smtClean="0"/>
              <a:t>multiterminal</a:t>
            </a:r>
            <a:r>
              <a:rPr lang="en-US" sz="2000" dirty="0" smtClean="0"/>
              <a:t> source coding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 smtClean="0"/>
              <a:t>Kumar’s foundation of security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 err="1" smtClean="0"/>
              <a:t>Rivest’s</a:t>
            </a:r>
            <a:r>
              <a:rPr lang="en-US" sz="2000" dirty="0" smtClean="0"/>
              <a:t> zero knowledge proofs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 err="1" smtClean="0"/>
              <a:t>Polyanskiy’s</a:t>
            </a:r>
            <a:r>
              <a:rPr lang="en-US" sz="2000" dirty="0" smtClean="0"/>
              <a:t> information non-conversation law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 err="1" smtClean="0"/>
              <a:t>Grama’s</a:t>
            </a:r>
            <a:r>
              <a:rPr lang="en-US" sz="2000" dirty="0" smtClean="0"/>
              <a:t> aging process and temporal motifs in biology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 smtClean="0"/>
              <a:t>Coleman’s modeling of neuronal spiking response</a:t>
            </a:r>
          </a:p>
          <a:p>
            <a:pPr marL="0" indent="0">
              <a:buNone/>
            </a:pPr>
            <a:endParaRPr lang="en-US" sz="2400" dirty="0" smtClean="0"/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00417F-D8B2-4CCF-B626-8C25AD657054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962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1705" y="682924"/>
            <a:ext cx="8229600" cy="76200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Cross Center Collaborations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9250" y="1362526"/>
            <a:ext cx="8548058" cy="5330159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1400" dirty="0" err="1" smtClean="0"/>
              <a:t>CSoI</a:t>
            </a:r>
            <a:r>
              <a:rPr lang="en-US" sz="1400" dirty="0" smtClean="0"/>
              <a:t> Fellow: </a:t>
            </a:r>
            <a:r>
              <a:rPr lang="en-US" sz="1400" dirty="0" smtClean="0">
                <a:solidFill>
                  <a:srgbClr val="FF0000"/>
                </a:solidFill>
              </a:rPr>
              <a:t>T. </a:t>
            </a:r>
            <a:r>
              <a:rPr lang="en-US" sz="1400" dirty="0" err="1" smtClean="0">
                <a:solidFill>
                  <a:srgbClr val="FF0000"/>
                </a:solidFill>
              </a:rPr>
              <a:t>Courtade</a:t>
            </a:r>
            <a:r>
              <a:rPr lang="en-US" sz="1400" dirty="0" smtClean="0">
                <a:solidFill>
                  <a:srgbClr val="FF0000"/>
                </a:solidFill>
              </a:rPr>
              <a:t> </a:t>
            </a:r>
            <a:r>
              <a:rPr lang="en-US" sz="1400" dirty="0" smtClean="0"/>
              <a:t>(</a:t>
            </a:r>
            <a:r>
              <a:rPr lang="en-US" sz="1400" dirty="0" err="1" smtClean="0"/>
              <a:t>Verdu</a:t>
            </a:r>
            <a:r>
              <a:rPr lang="en-US" sz="1400" dirty="0" smtClean="0"/>
              <a:t> &amp; </a:t>
            </a:r>
            <a:r>
              <a:rPr lang="en-US" sz="1400" dirty="0" err="1" smtClean="0"/>
              <a:t>Weissman</a:t>
            </a:r>
            <a:r>
              <a:rPr lang="en-US" sz="1400" dirty="0" smtClean="0"/>
              <a:t>); now </a:t>
            </a:r>
            <a:r>
              <a:rPr lang="en-US" sz="1400" dirty="0">
                <a:solidFill>
                  <a:srgbClr val="FF0000"/>
                </a:solidFill>
              </a:rPr>
              <a:t>f</a:t>
            </a:r>
            <a:r>
              <a:rPr lang="en-US" sz="1400" dirty="0" smtClean="0">
                <a:solidFill>
                  <a:srgbClr val="FF0000"/>
                </a:solidFill>
              </a:rPr>
              <a:t>aculty at UC, Berkeley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400" dirty="0" err="1" smtClean="0"/>
              <a:t>CSoI</a:t>
            </a:r>
            <a:r>
              <a:rPr lang="en-US" sz="1400" dirty="0" smtClean="0"/>
              <a:t> Fellow:</a:t>
            </a:r>
            <a:r>
              <a:rPr lang="en-US" sz="1400" dirty="0" smtClean="0">
                <a:solidFill>
                  <a:srgbClr val="FF0000"/>
                </a:solidFill>
              </a:rPr>
              <a:t> R. Ma</a:t>
            </a:r>
            <a:r>
              <a:rPr lang="en-US" sz="1400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sz="1400" dirty="0" smtClean="0"/>
              <a:t>(Coleman &amp; </a:t>
            </a:r>
            <a:r>
              <a:rPr lang="en-US" sz="1400" dirty="0" err="1" smtClean="0"/>
              <a:t>Anantharam</a:t>
            </a:r>
            <a:r>
              <a:rPr lang="en-US" sz="1400" dirty="0" smtClean="0"/>
              <a:t> &amp; Gallant); now </a:t>
            </a:r>
            <a:r>
              <a:rPr lang="en-US" sz="1400" dirty="0" smtClean="0">
                <a:solidFill>
                  <a:srgbClr val="FF0000"/>
                </a:solidFill>
              </a:rPr>
              <a:t>Sr. Scientist at </a:t>
            </a:r>
            <a:r>
              <a:rPr lang="en-US" sz="1400" dirty="0" err="1" smtClean="0">
                <a:solidFill>
                  <a:srgbClr val="FF0000"/>
                </a:solidFill>
              </a:rPr>
              <a:t>Dexcom</a:t>
            </a:r>
            <a:endParaRPr lang="en-US" sz="1400" dirty="0" smtClean="0">
              <a:solidFill>
                <a:srgbClr val="FF0000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1400" dirty="0" err="1" smtClean="0"/>
              <a:t>CSoI</a:t>
            </a:r>
            <a:r>
              <a:rPr lang="en-US" sz="1400" dirty="0" smtClean="0"/>
              <a:t> Fellow: </a:t>
            </a:r>
            <a:r>
              <a:rPr lang="en-US" sz="1400" dirty="0" smtClean="0">
                <a:solidFill>
                  <a:srgbClr val="FF0000"/>
                </a:solidFill>
              </a:rPr>
              <a:t>Z. Wang</a:t>
            </a:r>
            <a:r>
              <a:rPr lang="en-US" sz="1400" dirty="0"/>
              <a:t> </a:t>
            </a:r>
            <a:r>
              <a:rPr lang="en-US" sz="1400" dirty="0" smtClean="0"/>
              <a:t>(</a:t>
            </a:r>
            <a:r>
              <a:rPr lang="en-US" sz="1400" dirty="0" err="1" smtClean="0"/>
              <a:t>Weissman</a:t>
            </a:r>
            <a:r>
              <a:rPr lang="en-US" sz="1400" dirty="0" smtClean="0"/>
              <a:t>, </a:t>
            </a:r>
            <a:r>
              <a:rPr lang="en-US" sz="1400" dirty="0" err="1" smtClean="0"/>
              <a:t>Milenkovic</a:t>
            </a:r>
            <a:r>
              <a:rPr lang="en-US" sz="1400" dirty="0" smtClean="0"/>
              <a:t> &amp;  Lynch) : now </a:t>
            </a:r>
            <a:r>
              <a:rPr lang="en-US" sz="1400" dirty="0" smtClean="0">
                <a:solidFill>
                  <a:srgbClr val="FF0000"/>
                </a:solidFill>
              </a:rPr>
              <a:t>UC Irvine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400" dirty="0" err="1" smtClean="0"/>
              <a:t>CSoi</a:t>
            </a:r>
            <a:r>
              <a:rPr lang="en-US" sz="1400" dirty="0" smtClean="0"/>
              <a:t> Fellows: </a:t>
            </a:r>
            <a:r>
              <a:rPr lang="en-US" sz="1400" dirty="0" smtClean="0">
                <a:solidFill>
                  <a:srgbClr val="FF0000"/>
                </a:solidFill>
              </a:rPr>
              <a:t>S. Kamath </a:t>
            </a:r>
            <a:r>
              <a:rPr lang="en-US" sz="1400" dirty="0" smtClean="0"/>
              <a:t>(</a:t>
            </a:r>
            <a:r>
              <a:rPr lang="en-US" sz="1400" dirty="0" err="1" smtClean="0"/>
              <a:t>Verdu</a:t>
            </a:r>
            <a:r>
              <a:rPr lang="en-US" sz="1400" dirty="0" smtClean="0"/>
              <a:t> &amp; </a:t>
            </a:r>
            <a:r>
              <a:rPr lang="en-US" sz="1400" dirty="0" err="1" smtClean="0"/>
              <a:t>Szpankowski</a:t>
            </a:r>
            <a:r>
              <a:rPr lang="en-US" sz="1400" dirty="0" smtClean="0"/>
              <a:t>), </a:t>
            </a:r>
            <a:r>
              <a:rPr lang="en-US" sz="1400" dirty="0" smtClean="0">
                <a:solidFill>
                  <a:srgbClr val="FF0000"/>
                </a:solidFill>
              </a:rPr>
              <a:t>A. </a:t>
            </a:r>
            <a:r>
              <a:rPr lang="en-US" sz="1400" dirty="0" err="1">
                <a:solidFill>
                  <a:srgbClr val="FF0000"/>
                </a:solidFill>
              </a:rPr>
              <a:t>J</a:t>
            </a:r>
            <a:r>
              <a:rPr lang="en-US" sz="1400" dirty="0" err="1" smtClean="0">
                <a:solidFill>
                  <a:srgbClr val="FF0000"/>
                </a:solidFill>
              </a:rPr>
              <a:t>avanmard</a:t>
            </a:r>
            <a:r>
              <a:rPr lang="en-US" sz="1400" dirty="0" smtClean="0">
                <a:solidFill>
                  <a:srgbClr val="FF0000"/>
                </a:solidFill>
              </a:rPr>
              <a:t> </a:t>
            </a:r>
            <a:r>
              <a:rPr lang="en-US" sz="1400" dirty="0" smtClean="0"/>
              <a:t>(</a:t>
            </a:r>
            <a:r>
              <a:rPr lang="en-US" sz="1400" dirty="0" err="1" smtClean="0"/>
              <a:t>Courtade</a:t>
            </a:r>
            <a:r>
              <a:rPr lang="en-US" sz="1400" dirty="0" smtClean="0"/>
              <a:t> &amp; </a:t>
            </a:r>
            <a:r>
              <a:rPr lang="en-US" sz="1400" dirty="0" err="1" smtClean="0"/>
              <a:t>Tse</a:t>
            </a:r>
            <a:r>
              <a:rPr lang="en-US" sz="1400" dirty="0" smtClean="0"/>
              <a:t>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600" dirty="0" err="1" smtClean="0"/>
              <a:t>CSoI</a:t>
            </a:r>
            <a:r>
              <a:rPr lang="en-US" sz="1600" dirty="0"/>
              <a:t> Fellows: </a:t>
            </a:r>
            <a:r>
              <a:rPr lang="en-US" sz="1600" dirty="0">
                <a:solidFill>
                  <a:srgbClr val="FF0000"/>
                </a:solidFill>
              </a:rPr>
              <a:t>A. </a:t>
            </a:r>
            <a:r>
              <a:rPr lang="en-US" sz="1600" dirty="0" err="1" smtClean="0">
                <a:solidFill>
                  <a:srgbClr val="FF0000"/>
                </a:solidFill>
              </a:rPr>
              <a:t>Padakandla</a:t>
            </a:r>
            <a:r>
              <a:rPr lang="en-US" sz="1600" dirty="0" smtClean="0">
                <a:solidFill>
                  <a:srgbClr val="FF0000"/>
                </a:solidFill>
              </a:rPr>
              <a:t> </a:t>
            </a:r>
            <a:r>
              <a:rPr lang="en-US" sz="1600" dirty="0" smtClean="0"/>
              <a:t>(Kumar, </a:t>
            </a:r>
            <a:r>
              <a:rPr lang="en-US" sz="1600" dirty="0" err="1" smtClean="0"/>
              <a:t>Santhanam</a:t>
            </a:r>
            <a:r>
              <a:rPr lang="en-US" sz="1600" dirty="0" smtClean="0"/>
              <a:t>); </a:t>
            </a:r>
            <a:r>
              <a:rPr lang="en-US" sz="1600" dirty="0" smtClean="0">
                <a:solidFill>
                  <a:srgbClr val="FF0000"/>
                </a:solidFill>
              </a:rPr>
              <a:t>A. </a:t>
            </a:r>
            <a:r>
              <a:rPr lang="en-US" sz="1600" dirty="0" err="1" smtClean="0">
                <a:solidFill>
                  <a:srgbClr val="FF0000"/>
                </a:solidFill>
              </a:rPr>
              <a:t>Magner</a:t>
            </a:r>
            <a:r>
              <a:rPr lang="en-US" sz="1600" dirty="0" smtClean="0">
                <a:solidFill>
                  <a:srgbClr val="FF0000"/>
                </a:solidFill>
              </a:rPr>
              <a:t> </a:t>
            </a:r>
            <a:r>
              <a:rPr lang="en-US" sz="1600" dirty="0" smtClean="0"/>
              <a:t>(Baryshnikov, </a:t>
            </a:r>
            <a:r>
              <a:rPr lang="en-US" sz="1600" dirty="0" err="1" smtClean="0"/>
              <a:t>Grama</a:t>
            </a:r>
            <a:r>
              <a:rPr lang="en-US" sz="1600" dirty="0" smtClean="0"/>
              <a:t>), </a:t>
            </a:r>
            <a:r>
              <a:rPr lang="en-US" sz="1600" dirty="0" smtClean="0">
                <a:solidFill>
                  <a:srgbClr val="FF0000"/>
                </a:solidFill>
              </a:rPr>
              <a:t>Y. </a:t>
            </a:r>
            <a:r>
              <a:rPr lang="en-US" sz="1600" dirty="0" err="1" smtClean="0">
                <a:solidFill>
                  <a:srgbClr val="FF0000"/>
                </a:solidFill>
              </a:rPr>
              <a:t>Shkel</a:t>
            </a:r>
            <a:r>
              <a:rPr lang="en-US" sz="1600" dirty="0" smtClean="0">
                <a:solidFill>
                  <a:srgbClr val="FF0000"/>
                </a:solidFill>
              </a:rPr>
              <a:t> </a:t>
            </a:r>
            <a:r>
              <a:rPr lang="en-US" sz="1600" dirty="0" smtClean="0"/>
              <a:t>(</a:t>
            </a:r>
            <a:r>
              <a:rPr lang="en-US" sz="1600" dirty="0" err="1" smtClean="0"/>
              <a:t>Raginsky</a:t>
            </a:r>
            <a:r>
              <a:rPr lang="en-US" sz="1600" dirty="0" smtClean="0"/>
              <a:t>, </a:t>
            </a:r>
            <a:r>
              <a:rPr lang="en-US" sz="1600" dirty="0" err="1" smtClean="0"/>
              <a:t>Verdu</a:t>
            </a:r>
            <a:r>
              <a:rPr lang="en-US" sz="1600" dirty="0"/>
              <a:t>), </a:t>
            </a:r>
            <a:r>
              <a:rPr lang="en-US" sz="1600" dirty="0">
                <a:solidFill>
                  <a:srgbClr val="FF0000"/>
                </a:solidFill>
              </a:rPr>
              <a:t>I. </a:t>
            </a:r>
            <a:r>
              <a:rPr lang="en-US" sz="1600" dirty="0" err="1" smtClean="0">
                <a:solidFill>
                  <a:srgbClr val="FF0000"/>
                </a:solidFill>
              </a:rPr>
              <a:t>Shomorony</a:t>
            </a:r>
            <a:r>
              <a:rPr lang="en-US" sz="1600" dirty="0" smtClean="0">
                <a:solidFill>
                  <a:srgbClr val="FF0000"/>
                </a:solidFill>
              </a:rPr>
              <a:t> </a:t>
            </a:r>
            <a:r>
              <a:rPr lang="en-US" sz="1600" dirty="0" smtClean="0"/>
              <a:t>(</a:t>
            </a:r>
            <a:r>
              <a:rPr lang="en-US" sz="1600" dirty="0" err="1" smtClean="0"/>
              <a:t>Courtade</a:t>
            </a:r>
            <a:r>
              <a:rPr lang="en-US" sz="1600" dirty="0" smtClean="0"/>
              <a:t>, </a:t>
            </a:r>
            <a:r>
              <a:rPr lang="en-US" sz="1600" dirty="0" err="1" smtClean="0"/>
              <a:t>Tse</a:t>
            </a:r>
            <a:r>
              <a:rPr lang="en-US" sz="1600" dirty="0" smtClean="0"/>
              <a:t>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600" dirty="0" err="1" smtClean="0"/>
              <a:t>CSoI</a:t>
            </a:r>
            <a:r>
              <a:rPr lang="en-US" sz="1600" dirty="0" smtClean="0"/>
              <a:t> Fellows 2017: </a:t>
            </a:r>
            <a:r>
              <a:rPr lang="en-US" sz="1400" dirty="0" smtClean="0">
                <a:solidFill>
                  <a:srgbClr val="FF0000"/>
                </a:solidFill>
              </a:rPr>
              <a:t>L. Wang </a:t>
            </a:r>
            <a:r>
              <a:rPr lang="en-US" sz="1400" dirty="0" smtClean="0"/>
              <a:t>(Abbe, </a:t>
            </a:r>
            <a:r>
              <a:rPr lang="en-US" sz="1400" dirty="0" err="1" smtClean="0"/>
              <a:t>Weissman</a:t>
            </a:r>
            <a:r>
              <a:rPr lang="en-US" sz="1400" dirty="0" smtClean="0"/>
              <a:t>), </a:t>
            </a:r>
            <a:r>
              <a:rPr lang="en-US" sz="1400" dirty="0" smtClean="0">
                <a:solidFill>
                  <a:srgbClr val="FF0000"/>
                </a:solidFill>
              </a:rPr>
              <a:t>C. Li </a:t>
            </a:r>
            <a:r>
              <a:rPr lang="en-US" sz="1400" dirty="0" smtClean="0"/>
              <a:t>(</a:t>
            </a:r>
            <a:r>
              <a:rPr lang="en-US" sz="1400" dirty="0" err="1" smtClean="0"/>
              <a:t>Anantharam</a:t>
            </a:r>
            <a:r>
              <a:rPr lang="en-US" sz="1400" dirty="0" smtClean="0"/>
              <a:t>&amp; </a:t>
            </a:r>
            <a:r>
              <a:rPr lang="en-US" sz="1400" dirty="0" err="1" smtClean="0"/>
              <a:t>Verdu</a:t>
            </a:r>
            <a:r>
              <a:rPr lang="en-US" sz="1400" dirty="0" smtClean="0"/>
              <a:t>), </a:t>
            </a:r>
            <a:r>
              <a:rPr lang="en-US" sz="1400" dirty="0" smtClean="0">
                <a:solidFill>
                  <a:srgbClr val="FF0000"/>
                </a:solidFill>
              </a:rPr>
              <a:t>X. Wu </a:t>
            </a:r>
            <a:r>
              <a:rPr lang="en-US" sz="1400" dirty="0" smtClean="0"/>
              <a:t>(</a:t>
            </a:r>
            <a:r>
              <a:rPr lang="en-US" sz="1400" dirty="0" err="1" smtClean="0"/>
              <a:t>Ozgur</a:t>
            </a:r>
            <a:r>
              <a:rPr lang="en-US" sz="1400" dirty="0" smtClean="0"/>
              <a:t> &amp; </a:t>
            </a:r>
            <a:r>
              <a:rPr lang="en-US" sz="1400" dirty="0" err="1" smtClean="0"/>
              <a:t>Polyianskyi</a:t>
            </a:r>
            <a:r>
              <a:rPr lang="en-US" sz="1400" dirty="0" smtClean="0"/>
              <a:t>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600" dirty="0" err="1" smtClean="0">
                <a:solidFill>
                  <a:srgbClr val="0070C0"/>
                </a:solidFill>
              </a:rPr>
              <a:t>Ramkrishna</a:t>
            </a:r>
            <a:r>
              <a:rPr lang="en-US" sz="1600" dirty="0" smtClean="0">
                <a:solidFill>
                  <a:srgbClr val="0070C0"/>
                </a:solidFill>
              </a:rPr>
              <a:t> </a:t>
            </a:r>
            <a:r>
              <a:rPr lang="en-US" sz="1600" dirty="0">
                <a:solidFill>
                  <a:srgbClr val="0070C0"/>
                </a:solidFill>
              </a:rPr>
              <a:t>,</a:t>
            </a:r>
            <a:r>
              <a:rPr lang="en-US" sz="1600" dirty="0" smtClean="0">
                <a:solidFill>
                  <a:srgbClr val="0070C0"/>
                </a:solidFill>
              </a:rPr>
              <a:t> </a:t>
            </a:r>
            <a:r>
              <a:rPr lang="en-US" sz="1600" dirty="0" err="1" smtClean="0">
                <a:solidFill>
                  <a:srgbClr val="0070C0"/>
                </a:solidFill>
              </a:rPr>
              <a:t>Subramaniam</a:t>
            </a:r>
            <a:r>
              <a:rPr lang="en-US" sz="1600" dirty="0" smtClean="0">
                <a:solidFill>
                  <a:srgbClr val="0070C0"/>
                </a:solidFill>
              </a:rPr>
              <a:t> &amp; </a:t>
            </a:r>
            <a:r>
              <a:rPr lang="en-US" sz="1600" dirty="0" err="1" smtClean="0">
                <a:solidFill>
                  <a:srgbClr val="0070C0"/>
                </a:solidFill>
              </a:rPr>
              <a:t>Raginsky</a:t>
            </a:r>
            <a:r>
              <a:rPr lang="en-US" sz="1600" dirty="0" smtClean="0">
                <a:solidFill>
                  <a:srgbClr val="0070C0"/>
                </a:solidFill>
              </a:rPr>
              <a:t>: </a:t>
            </a:r>
            <a:r>
              <a:rPr lang="en-US" sz="1600" dirty="0"/>
              <a:t>(</a:t>
            </a:r>
            <a:r>
              <a:rPr lang="en-US" sz="1600" dirty="0" smtClean="0"/>
              <a:t>Purdue, Berkeley, UIUC, and UCSD team</a:t>
            </a:r>
            <a:r>
              <a:rPr lang="en-US" sz="1600" dirty="0">
                <a:solidFill>
                  <a:srgbClr val="0070C0"/>
                </a:solidFill>
              </a:rPr>
              <a:t>)</a:t>
            </a:r>
            <a:r>
              <a:rPr lang="en-US" sz="1600" dirty="0" smtClean="0">
                <a:solidFill>
                  <a:srgbClr val="0070C0"/>
                </a:solidFill>
              </a:rPr>
              <a:t>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600" dirty="0" smtClean="0">
                <a:solidFill>
                  <a:schemeClr val="accent3">
                    <a:lumMod val="50000"/>
                  </a:schemeClr>
                </a:solidFill>
              </a:rPr>
              <a:t>Neville, Yu, Kulkarni, </a:t>
            </a:r>
            <a:r>
              <a:rPr lang="en-US" sz="1600" dirty="0" err="1" smtClean="0">
                <a:solidFill>
                  <a:schemeClr val="accent3">
                    <a:lumMod val="50000"/>
                  </a:schemeClr>
                </a:solidFill>
              </a:rPr>
              <a:t>Courtade</a:t>
            </a:r>
            <a:r>
              <a:rPr lang="en-US" sz="1600" dirty="0" smtClean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sz="1600" dirty="0" smtClean="0"/>
              <a:t>(Purdue-Berkeley): machine learning &amp; social networks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600" dirty="0" err="1" smtClean="0">
                <a:solidFill>
                  <a:schemeClr val="accent3">
                    <a:lumMod val="50000"/>
                  </a:schemeClr>
                </a:solidFill>
              </a:rPr>
              <a:t>Polyanskiy</a:t>
            </a:r>
            <a:r>
              <a:rPr lang="en-US" sz="1600" dirty="0" smtClean="0">
                <a:solidFill>
                  <a:schemeClr val="accent3">
                    <a:lumMod val="50000"/>
                  </a:schemeClr>
                </a:solidFill>
              </a:rPr>
              <a:t>, </a:t>
            </a:r>
            <a:r>
              <a:rPr lang="en-US" sz="1600" dirty="0" err="1" smtClean="0">
                <a:solidFill>
                  <a:schemeClr val="accent3">
                    <a:lumMod val="50000"/>
                  </a:schemeClr>
                </a:solidFill>
              </a:rPr>
              <a:t>Kostina</a:t>
            </a:r>
            <a:r>
              <a:rPr lang="en-US" sz="1600" dirty="0" smtClean="0">
                <a:solidFill>
                  <a:schemeClr val="accent3">
                    <a:lumMod val="50000"/>
                  </a:schemeClr>
                </a:solidFill>
              </a:rPr>
              <a:t>, &amp; </a:t>
            </a:r>
            <a:r>
              <a:rPr lang="en-US" sz="1600" dirty="0" err="1" smtClean="0">
                <a:solidFill>
                  <a:schemeClr val="accent3">
                    <a:lumMod val="50000"/>
                  </a:schemeClr>
                </a:solidFill>
              </a:rPr>
              <a:t>Verdu</a:t>
            </a:r>
            <a:r>
              <a:rPr lang="en-US" sz="1600" dirty="0" smtClean="0">
                <a:solidFill>
                  <a:schemeClr val="accent3">
                    <a:lumMod val="50000"/>
                  </a:schemeClr>
                </a:solidFill>
              </a:rPr>
              <a:t> (</a:t>
            </a:r>
            <a:r>
              <a:rPr lang="en-US" sz="1600" dirty="0" smtClean="0"/>
              <a:t>MIT-Caltech--Princeton): temporal capacity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600" dirty="0" err="1" smtClean="0">
                <a:solidFill>
                  <a:srgbClr val="0070C0"/>
                </a:solidFill>
              </a:rPr>
              <a:t>Grama</a:t>
            </a:r>
            <a:r>
              <a:rPr lang="en-US" sz="1600" dirty="0" smtClean="0">
                <a:solidFill>
                  <a:srgbClr val="0070C0"/>
                </a:solidFill>
              </a:rPr>
              <a:t>, </a:t>
            </a:r>
            <a:r>
              <a:rPr lang="en-US" sz="1600" dirty="0" err="1" smtClean="0">
                <a:solidFill>
                  <a:srgbClr val="0070C0"/>
                </a:solidFill>
              </a:rPr>
              <a:t>Subramaniam</a:t>
            </a:r>
            <a:r>
              <a:rPr lang="en-US" sz="1600" dirty="0" smtClean="0">
                <a:solidFill>
                  <a:srgbClr val="0070C0"/>
                </a:solidFill>
              </a:rPr>
              <a:t>, </a:t>
            </a:r>
            <a:r>
              <a:rPr lang="en-US" sz="1600" dirty="0" err="1" smtClean="0">
                <a:solidFill>
                  <a:srgbClr val="0070C0"/>
                </a:solidFill>
              </a:rPr>
              <a:t>Szpankowski</a:t>
            </a:r>
            <a:r>
              <a:rPr lang="en-US" sz="1600" dirty="0" smtClean="0">
                <a:solidFill>
                  <a:srgbClr val="0070C0"/>
                </a:solidFill>
              </a:rPr>
              <a:t> </a:t>
            </a:r>
            <a:r>
              <a:rPr lang="en-US" sz="1600" dirty="0" smtClean="0"/>
              <a:t>(Purdue-UCSD): biological networks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600" dirty="0" smtClean="0">
                <a:solidFill>
                  <a:schemeClr val="accent4">
                    <a:lumMod val="50000"/>
                  </a:schemeClr>
                </a:solidFill>
              </a:rPr>
              <a:t>Kumar &amp; Lynch </a:t>
            </a:r>
            <a:r>
              <a:rPr lang="en-US" sz="1600" dirty="0" smtClean="0"/>
              <a:t>(Texas –MIT): distributed systems and temporal information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600" dirty="0" smtClean="0">
                <a:solidFill>
                  <a:schemeClr val="accent4">
                    <a:lumMod val="50000"/>
                  </a:schemeClr>
                </a:solidFill>
              </a:rPr>
              <a:t>D. Kumar, Ward, Ladd, Nelson </a:t>
            </a:r>
            <a:r>
              <a:rPr lang="en-US" sz="1600" dirty="0" smtClean="0"/>
              <a:t>(Bryn </a:t>
            </a:r>
            <a:r>
              <a:rPr lang="en-US" sz="1600" dirty="0" err="1" smtClean="0"/>
              <a:t>Mawr</a:t>
            </a:r>
            <a:r>
              <a:rPr lang="en-US" sz="1600" dirty="0" smtClean="0"/>
              <a:t> –Purdue): faculty development (NSF TUES)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600" dirty="0" smtClean="0">
                <a:solidFill>
                  <a:schemeClr val="accent4">
                    <a:lumMod val="50000"/>
                  </a:schemeClr>
                </a:solidFill>
              </a:rPr>
              <a:t>D. Kumar, Ward, Ladd, Grover, Ma </a:t>
            </a:r>
            <a:r>
              <a:rPr lang="en-US" sz="1600" dirty="0" smtClean="0"/>
              <a:t>(</a:t>
            </a:r>
            <a:r>
              <a:rPr lang="en-US" sz="1600" dirty="0" err="1" smtClean="0"/>
              <a:t>CMU,Texas</a:t>
            </a:r>
            <a:r>
              <a:rPr lang="en-US" sz="1600" dirty="0" smtClean="0"/>
              <a:t>, MIT, OHSU, UCSD): </a:t>
            </a:r>
            <a:r>
              <a:rPr lang="en-US" sz="1600" dirty="0" err="1" smtClean="0"/>
              <a:t>SoI</a:t>
            </a:r>
            <a:r>
              <a:rPr lang="en-US" sz="1600" dirty="0" smtClean="0"/>
              <a:t> modules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600" dirty="0" smtClean="0">
                <a:solidFill>
                  <a:srgbClr val="0070C0"/>
                </a:solidFill>
              </a:rPr>
              <a:t>D. </a:t>
            </a:r>
            <a:r>
              <a:rPr lang="en-US" sz="1600" dirty="0">
                <a:solidFill>
                  <a:srgbClr val="0070C0"/>
                </a:solidFill>
              </a:rPr>
              <a:t>Kumar, </a:t>
            </a:r>
            <a:r>
              <a:rPr lang="en-US" sz="1600" dirty="0" err="1" smtClean="0">
                <a:solidFill>
                  <a:srgbClr val="0070C0"/>
                </a:solidFill>
              </a:rPr>
              <a:t>Rwebangria</a:t>
            </a:r>
            <a:r>
              <a:rPr lang="en-US" sz="1600" dirty="0" smtClean="0">
                <a:solidFill>
                  <a:srgbClr val="0070C0"/>
                </a:solidFill>
              </a:rPr>
              <a:t>, Ward</a:t>
            </a:r>
            <a:r>
              <a:rPr lang="en-US" sz="1600" dirty="0" smtClean="0"/>
              <a:t>, </a:t>
            </a:r>
            <a:r>
              <a:rPr lang="en-US" sz="1600" dirty="0" smtClean="0">
                <a:solidFill>
                  <a:srgbClr val="0070C0"/>
                </a:solidFill>
              </a:rPr>
              <a:t>Ladd, Grover </a:t>
            </a:r>
            <a:r>
              <a:rPr lang="en-US" sz="1600" dirty="0" smtClean="0"/>
              <a:t>(BMC, Purdue, Howard, CMU,..): </a:t>
            </a:r>
            <a:r>
              <a:rPr lang="en-US" sz="1600" dirty="0" err="1" smtClean="0"/>
              <a:t>SoI</a:t>
            </a:r>
            <a:r>
              <a:rPr lang="en-US" sz="1600" dirty="0" smtClean="0"/>
              <a:t> course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600" dirty="0" err="1" smtClean="0">
                <a:solidFill>
                  <a:srgbClr val="0070C0"/>
                </a:solidFill>
              </a:rPr>
              <a:t>Szpankowski</a:t>
            </a:r>
            <a:r>
              <a:rPr lang="en-US" sz="1600" dirty="0" smtClean="0">
                <a:solidFill>
                  <a:srgbClr val="0070C0"/>
                </a:solidFill>
              </a:rPr>
              <a:t> &amp; Baryshnikov</a:t>
            </a:r>
            <a:r>
              <a:rPr lang="en-US" sz="1600" dirty="0"/>
              <a:t> </a:t>
            </a:r>
            <a:r>
              <a:rPr lang="en-US" sz="1600" dirty="0" smtClean="0"/>
              <a:t>(Purdue-UIUC): structural  information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600" dirty="0" smtClean="0">
                <a:solidFill>
                  <a:srgbClr val="0070C0"/>
                </a:solidFill>
              </a:rPr>
              <a:t>Kulkarni, </a:t>
            </a:r>
            <a:r>
              <a:rPr lang="en-US" sz="1600" dirty="0" err="1" smtClean="0">
                <a:solidFill>
                  <a:srgbClr val="0070C0"/>
                </a:solidFill>
              </a:rPr>
              <a:t>Szpankowski</a:t>
            </a:r>
            <a:r>
              <a:rPr lang="en-US" sz="1600" dirty="0" smtClean="0">
                <a:solidFill>
                  <a:srgbClr val="0070C0"/>
                </a:solidFill>
              </a:rPr>
              <a:t> &amp; </a:t>
            </a:r>
            <a:r>
              <a:rPr lang="en-US" sz="1600" dirty="0" err="1" smtClean="0">
                <a:solidFill>
                  <a:srgbClr val="0070C0"/>
                </a:solidFill>
              </a:rPr>
              <a:t>Imielinski</a:t>
            </a:r>
            <a:r>
              <a:rPr lang="en-US" sz="1600" dirty="0"/>
              <a:t> </a:t>
            </a:r>
            <a:r>
              <a:rPr lang="en-US" sz="1600" dirty="0" smtClean="0"/>
              <a:t>(Princeton-Purdue-Rutgers): big data </a:t>
            </a:r>
            <a:endParaRPr lang="en-US" sz="1600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sz="1600" dirty="0" err="1" smtClean="0">
                <a:solidFill>
                  <a:srgbClr val="0070C0"/>
                </a:solidFill>
              </a:rPr>
              <a:t>Anantharam</a:t>
            </a:r>
            <a:r>
              <a:rPr lang="en-US" sz="1600" dirty="0" smtClean="0">
                <a:solidFill>
                  <a:srgbClr val="0070C0"/>
                </a:solidFill>
              </a:rPr>
              <a:t>, </a:t>
            </a:r>
            <a:r>
              <a:rPr lang="en-US" sz="1600" dirty="0" err="1" smtClean="0">
                <a:solidFill>
                  <a:srgbClr val="0070C0"/>
                </a:solidFill>
              </a:rPr>
              <a:t>Szpankowski</a:t>
            </a:r>
            <a:r>
              <a:rPr lang="en-US" sz="1600" dirty="0" smtClean="0">
                <a:solidFill>
                  <a:srgbClr val="0070C0"/>
                </a:solidFill>
              </a:rPr>
              <a:t> &amp;</a:t>
            </a:r>
            <a:r>
              <a:rPr lang="en-US" sz="1600" dirty="0" err="1" smtClean="0">
                <a:solidFill>
                  <a:srgbClr val="0070C0"/>
                </a:solidFill>
              </a:rPr>
              <a:t>Santhanam</a:t>
            </a:r>
            <a:r>
              <a:rPr lang="en-US" sz="1600" dirty="0" smtClean="0">
                <a:solidFill>
                  <a:srgbClr val="0070C0"/>
                </a:solidFill>
              </a:rPr>
              <a:t> </a:t>
            </a:r>
            <a:r>
              <a:rPr lang="en-US" sz="1600" dirty="0" smtClean="0"/>
              <a:t>(Berkeley, Purdue, Hawaii): models for big data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600" dirty="0" err="1" smtClean="0">
                <a:solidFill>
                  <a:srgbClr val="0070C0"/>
                </a:solidFill>
              </a:rPr>
              <a:t>Tse</a:t>
            </a:r>
            <a:r>
              <a:rPr lang="en-US" sz="1600" dirty="0" smtClean="0">
                <a:solidFill>
                  <a:srgbClr val="0070C0"/>
                </a:solidFill>
              </a:rPr>
              <a:t>, Sudan, </a:t>
            </a:r>
            <a:r>
              <a:rPr lang="en-US" sz="1600" dirty="0" err="1" smtClean="0">
                <a:solidFill>
                  <a:srgbClr val="0070C0"/>
                </a:solidFill>
              </a:rPr>
              <a:t>Weissman</a:t>
            </a:r>
            <a:r>
              <a:rPr lang="en-US" sz="1600" dirty="0">
                <a:solidFill>
                  <a:srgbClr val="0070C0"/>
                </a:solidFill>
              </a:rPr>
              <a:t> </a:t>
            </a:r>
            <a:r>
              <a:rPr lang="en-US" sz="1600" dirty="0" smtClean="0"/>
              <a:t>(Berkeley, MIT, Stanford): semantics and communication</a:t>
            </a:r>
            <a:endParaRPr lang="en-US" sz="1800" dirty="0" smtClean="0"/>
          </a:p>
          <a:p>
            <a:pPr marL="0" indent="0">
              <a:buNone/>
            </a:pPr>
            <a:endParaRPr lang="en-US" sz="1800" dirty="0" smtClean="0"/>
          </a:p>
          <a:p>
            <a:endParaRPr lang="en-US" sz="1400" dirty="0" smtClean="0"/>
          </a:p>
          <a:p>
            <a:pPr marL="514350" indent="-514350">
              <a:buNone/>
            </a:pPr>
            <a:endParaRPr lang="en-US" sz="16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00417F-D8B2-4CCF-B626-8C25AD657054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068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826" y="665676"/>
            <a:ext cx="8229600" cy="762000"/>
          </a:xfrm>
        </p:spPr>
        <p:txBody>
          <a:bodyPr>
            <a:normAutofit/>
          </a:bodyPr>
          <a:lstStyle/>
          <a:p>
            <a:r>
              <a:rPr lang="en-US" dirty="0" smtClean="0"/>
              <a:t> </a:t>
            </a:r>
            <a:r>
              <a:rPr lang="en-US" sz="3600" dirty="0" smtClean="0"/>
              <a:t>Interdisciplinary Student projects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5597" y="1345505"/>
            <a:ext cx="9223845" cy="5693650"/>
          </a:xfrm>
        </p:spPr>
        <p:txBody>
          <a:bodyPr/>
          <a:lstStyle/>
          <a:p>
            <a:pPr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sz="900" b="1" dirty="0" smtClean="0"/>
              <a:t>“</a:t>
            </a:r>
            <a:r>
              <a:rPr lang="en-US" sz="900" b="1" dirty="0">
                <a:solidFill>
                  <a:srgbClr val="FF0000"/>
                </a:solidFill>
              </a:rPr>
              <a:t>Understanding Information-Energy Interactions</a:t>
            </a:r>
            <a:r>
              <a:rPr lang="en-US" sz="900" b="1" dirty="0"/>
              <a:t>”</a:t>
            </a:r>
            <a:r>
              <a:rPr lang="en-US" sz="900" dirty="0"/>
              <a:t> </a:t>
            </a:r>
            <a:br>
              <a:rPr lang="en-US" sz="900" dirty="0"/>
            </a:br>
            <a:r>
              <a:rPr lang="en-US" sz="900" dirty="0"/>
              <a:t>Post-doc PI &amp; Advisor: </a:t>
            </a:r>
            <a:r>
              <a:rPr lang="en-US" sz="900" dirty="0" err="1">
                <a:solidFill>
                  <a:srgbClr val="0070C0"/>
                </a:solidFill>
              </a:rPr>
              <a:t>Pulkit</a:t>
            </a:r>
            <a:r>
              <a:rPr lang="en-US" sz="900" dirty="0">
                <a:solidFill>
                  <a:srgbClr val="0070C0"/>
                </a:solidFill>
              </a:rPr>
              <a:t> Grover </a:t>
            </a:r>
            <a:r>
              <a:rPr lang="en-US" sz="900" dirty="0"/>
              <a:t>(Carnegie Mellon), Student PI: </a:t>
            </a:r>
            <a:r>
              <a:rPr lang="en-US" sz="900" dirty="0" err="1">
                <a:solidFill>
                  <a:srgbClr val="0070C0"/>
                </a:solidFill>
              </a:rPr>
              <a:t>Karthik</a:t>
            </a:r>
            <a:r>
              <a:rPr lang="en-US" sz="900" dirty="0">
                <a:solidFill>
                  <a:srgbClr val="0070C0"/>
                </a:solidFill>
              </a:rPr>
              <a:t> </a:t>
            </a:r>
            <a:r>
              <a:rPr lang="en-US" sz="900" dirty="0" err="1">
                <a:solidFill>
                  <a:srgbClr val="0070C0"/>
                </a:solidFill>
              </a:rPr>
              <a:t>Ganesan</a:t>
            </a:r>
            <a:r>
              <a:rPr lang="en-US" sz="900" dirty="0"/>
              <a:t> (EECS, UC Berkeley, </a:t>
            </a:r>
            <a:r>
              <a:rPr lang="en-US" sz="900" dirty="0" err="1"/>
              <a:t>advsior</a:t>
            </a:r>
            <a:r>
              <a:rPr lang="en-US" sz="900" dirty="0"/>
              <a:t>: Jan </a:t>
            </a:r>
            <a:r>
              <a:rPr lang="en-US" sz="900" dirty="0" err="1"/>
              <a:t>Rabaey</a:t>
            </a:r>
            <a:r>
              <a:rPr lang="en-US" sz="900" dirty="0"/>
              <a:t>), Student PI: </a:t>
            </a:r>
            <a:r>
              <a:rPr lang="en-US" sz="900" dirty="0">
                <a:solidFill>
                  <a:srgbClr val="0070C0"/>
                </a:solidFill>
              </a:rPr>
              <a:t>George </a:t>
            </a:r>
            <a:r>
              <a:rPr lang="en-US" sz="900" dirty="0" err="1">
                <a:solidFill>
                  <a:srgbClr val="0070C0"/>
                </a:solidFill>
              </a:rPr>
              <a:t>Alexandrov</a:t>
            </a:r>
            <a:r>
              <a:rPr lang="en-US" sz="900" dirty="0">
                <a:solidFill>
                  <a:srgbClr val="0070C0"/>
                </a:solidFill>
              </a:rPr>
              <a:t> </a:t>
            </a:r>
            <a:r>
              <a:rPr lang="en-US" sz="900" dirty="0"/>
              <a:t>(EE, Stanford, </a:t>
            </a:r>
            <a:r>
              <a:rPr lang="en-US" sz="900" dirty="0" err="1"/>
              <a:t>advsior</a:t>
            </a:r>
            <a:r>
              <a:rPr lang="en-US" sz="900" dirty="0"/>
              <a:t>: Andrea Goldsmith).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sz="900" b="1" dirty="0"/>
              <a:t>“</a:t>
            </a:r>
            <a:r>
              <a:rPr lang="en-US" sz="900" b="1" dirty="0">
                <a:solidFill>
                  <a:srgbClr val="FF0000"/>
                </a:solidFill>
              </a:rPr>
              <a:t>A Fresh Look at Boolean Functions</a:t>
            </a:r>
            <a:r>
              <a:rPr lang="en-US" sz="900" b="1" dirty="0"/>
              <a:t>”</a:t>
            </a:r>
            <a:br>
              <a:rPr lang="en-US" sz="900" b="1" dirty="0"/>
            </a:br>
            <a:r>
              <a:rPr lang="en-US" sz="900" dirty="0"/>
              <a:t>Post-doc PI/</a:t>
            </a:r>
            <a:r>
              <a:rPr lang="en-US" sz="900" dirty="0" err="1"/>
              <a:t>advsior</a:t>
            </a:r>
            <a:r>
              <a:rPr lang="en-US" sz="900" dirty="0"/>
              <a:t>: </a:t>
            </a:r>
            <a:r>
              <a:rPr lang="en-US" sz="900" dirty="0">
                <a:solidFill>
                  <a:srgbClr val="0070C0"/>
                </a:solidFill>
              </a:rPr>
              <a:t>Thomas </a:t>
            </a:r>
            <a:r>
              <a:rPr lang="en-US" sz="900" dirty="0" err="1">
                <a:solidFill>
                  <a:srgbClr val="0070C0"/>
                </a:solidFill>
              </a:rPr>
              <a:t>Courtade</a:t>
            </a:r>
            <a:r>
              <a:rPr lang="en-US" sz="900" dirty="0">
                <a:solidFill>
                  <a:srgbClr val="0070C0"/>
                </a:solidFill>
              </a:rPr>
              <a:t> </a:t>
            </a:r>
            <a:r>
              <a:rPr lang="en-US" sz="900" dirty="0"/>
              <a:t>(EE, Stanford/Princeton University), Post-doc PI/advisor: </a:t>
            </a:r>
            <a:r>
              <a:rPr lang="en-US" sz="900" dirty="0" err="1">
                <a:solidFill>
                  <a:srgbClr val="0070C0"/>
                </a:solidFill>
              </a:rPr>
              <a:t>Pulkit</a:t>
            </a:r>
            <a:r>
              <a:rPr lang="en-US" sz="900" dirty="0">
                <a:solidFill>
                  <a:srgbClr val="0070C0"/>
                </a:solidFill>
              </a:rPr>
              <a:t> Grover </a:t>
            </a:r>
            <a:r>
              <a:rPr lang="en-US" sz="900" dirty="0"/>
              <a:t>(EE, Stanford University &amp; Carnegie Mellon University), Student PI: </a:t>
            </a:r>
            <a:r>
              <a:rPr lang="en-US" sz="900" dirty="0" err="1">
                <a:solidFill>
                  <a:srgbClr val="0070C0"/>
                </a:solidFill>
              </a:rPr>
              <a:t>Madars</a:t>
            </a:r>
            <a:r>
              <a:rPr lang="en-US" sz="900" dirty="0">
                <a:solidFill>
                  <a:srgbClr val="0070C0"/>
                </a:solidFill>
              </a:rPr>
              <a:t> </a:t>
            </a:r>
            <a:r>
              <a:rPr lang="en-US" sz="900" dirty="0" err="1">
                <a:solidFill>
                  <a:srgbClr val="0070C0"/>
                </a:solidFill>
              </a:rPr>
              <a:t>Virza</a:t>
            </a:r>
            <a:r>
              <a:rPr lang="en-US" sz="900" dirty="0">
                <a:solidFill>
                  <a:srgbClr val="0070C0"/>
                </a:solidFill>
              </a:rPr>
              <a:t> </a:t>
            </a:r>
            <a:r>
              <a:rPr lang="en-US" sz="900" dirty="0"/>
              <a:t>(EE &amp; CS, MIT, advisor: R. </a:t>
            </a:r>
            <a:r>
              <a:rPr lang="en-US" sz="900" dirty="0" err="1"/>
              <a:t>Rivest</a:t>
            </a:r>
            <a:r>
              <a:rPr lang="en-US" sz="900" dirty="0"/>
              <a:t>).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sz="900" dirty="0"/>
              <a:t>“</a:t>
            </a:r>
            <a:r>
              <a:rPr lang="en-US" sz="900" b="1" dirty="0">
                <a:solidFill>
                  <a:srgbClr val="FF0000"/>
                </a:solidFill>
              </a:rPr>
              <a:t>Investigation of Metabolic Phenomena Using Information Theory</a:t>
            </a:r>
            <a:r>
              <a:rPr lang="en-US" sz="900" b="1" dirty="0"/>
              <a:t>”</a:t>
            </a:r>
            <a:br>
              <a:rPr lang="en-US" sz="900" b="1" dirty="0"/>
            </a:br>
            <a:r>
              <a:rPr lang="en-US" sz="900" dirty="0"/>
              <a:t>Student PI: </a:t>
            </a:r>
            <a:r>
              <a:rPr lang="en-US" sz="900" dirty="0">
                <a:solidFill>
                  <a:srgbClr val="0070C0"/>
                </a:solidFill>
              </a:rPr>
              <a:t>Frank </a:t>
            </a:r>
            <a:r>
              <a:rPr lang="en-US" sz="900" dirty="0" err="1">
                <a:solidFill>
                  <a:srgbClr val="0070C0"/>
                </a:solidFill>
              </a:rPr>
              <a:t>DeVilbiss</a:t>
            </a:r>
            <a:r>
              <a:rPr lang="en-US" sz="900" dirty="0">
                <a:solidFill>
                  <a:srgbClr val="0070C0"/>
                </a:solidFill>
              </a:rPr>
              <a:t> </a:t>
            </a:r>
            <a:r>
              <a:rPr lang="en-US" sz="900" dirty="0"/>
              <a:t>(</a:t>
            </a:r>
            <a:r>
              <a:rPr lang="en-US" sz="900" dirty="0" err="1"/>
              <a:t>ChemEng</a:t>
            </a:r>
            <a:r>
              <a:rPr lang="en-US" sz="900" dirty="0"/>
              <a:t>, Purdue University, advisor: D. </a:t>
            </a:r>
            <a:r>
              <a:rPr lang="en-US" sz="900" dirty="0" err="1"/>
              <a:t>Ramkrishna</a:t>
            </a:r>
            <a:r>
              <a:rPr lang="en-US" sz="900" dirty="0"/>
              <a:t>), Student PI: </a:t>
            </a:r>
            <a:r>
              <a:rPr lang="en-US" sz="900" dirty="0">
                <a:solidFill>
                  <a:srgbClr val="0070C0"/>
                </a:solidFill>
              </a:rPr>
              <a:t>Pablo Robles-</a:t>
            </a:r>
            <a:r>
              <a:rPr lang="en-US" sz="900" dirty="0" err="1">
                <a:solidFill>
                  <a:srgbClr val="0070C0"/>
                </a:solidFill>
              </a:rPr>
              <a:t>Granda</a:t>
            </a:r>
            <a:r>
              <a:rPr lang="en-US" sz="900" dirty="0"/>
              <a:t> (CS, Purdue University, advisor: Jennifer Neville), Student PI: </a:t>
            </a:r>
            <a:r>
              <a:rPr lang="en-US" sz="900" dirty="0">
                <a:solidFill>
                  <a:srgbClr val="0070C0"/>
                </a:solidFill>
              </a:rPr>
              <a:t>Mohan </a:t>
            </a:r>
            <a:r>
              <a:rPr lang="en-US" sz="900" dirty="0" err="1">
                <a:solidFill>
                  <a:srgbClr val="0070C0"/>
                </a:solidFill>
              </a:rPr>
              <a:t>Gopaladesikan</a:t>
            </a:r>
            <a:r>
              <a:rPr lang="en-US" sz="900" dirty="0">
                <a:solidFill>
                  <a:srgbClr val="0070C0"/>
                </a:solidFill>
              </a:rPr>
              <a:t> </a:t>
            </a:r>
            <a:r>
              <a:rPr lang="en-US" sz="900" dirty="0"/>
              <a:t>(STAT, Purdue University, advisor: Mark Daniel Ward), Faculty Advisor: D. </a:t>
            </a:r>
            <a:r>
              <a:rPr lang="en-US" sz="900" dirty="0" err="1"/>
              <a:t>Ramkrishna</a:t>
            </a:r>
            <a:r>
              <a:rPr lang="en-US" sz="900" dirty="0"/>
              <a:t>, </a:t>
            </a:r>
            <a:r>
              <a:rPr lang="en-US" sz="900" dirty="0" err="1"/>
              <a:t>Chem</a:t>
            </a:r>
            <a:r>
              <a:rPr lang="en-US" sz="900" dirty="0"/>
              <a:t> </a:t>
            </a:r>
            <a:r>
              <a:rPr lang="en-US" sz="900" dirty="0" err="1"/>
              <a:t>Eng</a:t>
            </a:r>
            <a:r>
              <a:rPr lang="en-US" sz="900" dirty="0"/>
              <a:t> Purdue University, Faculty Advisor: Maxim </a:t>
            </a:r>
            <a:r>
              <a:rPr lang="en-US" sz="900" dirty="0" err="1"/>
              <a:t>Raginsky</a:t>
            </a:r>
            <a:r>
              <a:rPr lang="en-US" sz="900" dirty="0"/>
              <a:t>, ECE,  UIUC.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sz="900" b="1" dirty="0"/>
              <a:t>“</a:t>
            </a:r>
            <a:r>
              <a:rPr lang="en-US" sz="900" b="1" dirty="0">
                <a:solidFill>
                  <a:srgbClr val="FF0000"/>
                </a:solidFill>
              </a:rPr>
              <a:t>Graph Inference Based on Random Walks</a:t>
            </a:r>
            <a:r>
              <a:rPr lang="en-US" sz="900" b="1" dirty="0"/>
              <a:t>”</a:t>
            </a:r>
            <a:br>
              <a:rPr lang="en-US" sz="900" b="1" dirty="0"/>
            </a:br>
            <a:r>
              <a:rPr lang="en-US" sz="900" dirty="0"/>
              <a:t>Post-doc PI/advisor: </a:t>
            </a:r>
            <a:r>
              <a:rPr lang="en-US" sz="900" dirty="0">
                <a:solidFill>
                  <a:srgbClr val="0070C0"/>
                </a:solidFill>
              </a:rPr>
              <a:t>Thomas </a:t>
            </a:r>
            <a:r>
              <a:rPr lang="en-US" sz="900" dirty="0" err="1">
                <a:solidFill>
                  <a:srgbClr val="0070C0"/>
                </a:solidFill>
              </a:rPr>
              <a:t>Courtade</a:t>
            </a:r>
            <a:r>
              <a:rPr lang="en-US" sz="900" dirty="0">
                <a:solidFill>
                  <a:srgbClr val="0070C0"/>
                </a:solidFill>
              </a:rPr>
              <a:t> </a:t>
            </a:r>
            <a:r>
              <a:rPr lang="en-US" sz="900" dirty="0"/>
              <a:t>(EE, Stanford/Princeton University), Student PI: </a:t>
            </a:r>
            <a:r>
              <a:rPr lang="en-US" sz="900" dirty="0">
                <a:solidFill>
                  <a:srgbClr val="0070C0"/>
                </a:solidFill>
              </a:rPr>
              <a:t>Victoria </a:t>
            </a:r>
            <a:r>
              <a:rPr lang="en-US" sz="900" dirty="0" err="1">
                <a:solidFill>
                  <a:srgbClr val="0070C0"/>
                </a:solidFill>
              </a:rPr>
              <a:t>Kostina</a:t>
            </a:r>
            <a:r>
              <a:rPr lang="en-US" sz="900" dirty="0">
                <a:solidFill>
                  <a:srgbClr val="0070C0"/>
                </a:solidFill>
              </a:rPr>
              <a:t> </a:t>
            </a:r>
            <a:r>
              <a:rPr lang="en-US" sz="900" dirty="0"/>
              <a:t>(EE, Princeton University, advisor: Sergio </a:t>
            </a:r>
            <a:r>
              <a:rPr lang="en-US" sz="900" dirty="0" err="1"/>
              <a:t>Verdu</a:t>
            </a:r>
            <a:r>
              <a:rPr lang="en-US" sz="900" dirty="0"/>
              <a:t>), Student PI: </a:t>
            </a:r>
            <a:r>
              <a:rPr lang="en-US" sz="900" dirty="0" err="1">
                <a:solidFill>
                  <a:srgbClr val="0070C0"/>
                </a:solidFill>
              </a:rPr>
              <a:t>Suvidha</a:t>
            </a:r>
            <a:r>
              <a:rPr lang="en-US" sz="900" dirty="0">
                <a:solidFill>
                  <a:srgbClr val="0070C0"/>
                </a:solidFill>
              </a:rPr>
              <a:t> </a:t>
            </a:r>
            <a:r>
              <a:rPr lang="en-US" sz="900" dirty="0" err="1">
                <a:solidFill>
                  <a:srgbClr val="0070C0"/>
                </a:solidFill>
              </a:rPr>
              <a:t>Kancharla</a:t>
            </a:r>
            <a:r>
              <a:rPr lang="en-US" sz="900" dirty="0">
                <a:solidFill>
                  <a:srgbClr val="0070C0"/>
                </a:solidFill>
              </a:rPr>
              <a:t> </a:t>
            </a:r>
            <a:r>
              <a:rPr lang="en-US" sz="900" dirty="0"/>
              <a:t>(CS, Purdue University, advisor: Jennifer Neville), Faculty advisor: Jennifer Neville (CS &amp; STAT, Purdue University).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sz="900" b="1" dirty="0"/>
              <a:t>“</a:t>
            </a:r>
            <a:r>
              <a:rPr lang="en-US" sz="900" b="1" dirty="0">
                <a:solidFill>
                  <a:srgbClr val="FF0000"/>
                </a:solidFill>
              </a:rPr>
              <a:t>Analysis of Information Content of Biological Imaging</a:t>
            </a:r>
            <a:r>
              <a:rPr lang="en-US" sz="900" b="1" dirty="0"/>
              <a:t>” </a:t>
            </a:r>
            <a:r>
              <a:rPr lang="en-US" sz="900" dirty="0"/>
              <a:t> </a:t>
            </a:r>
            <a:r>
              <a:rPr lang="en-US" sz="900" dirty="0" err="1" smtClean="0"/>
              <a:t>Madhivanan</a:t>
            </a:r>
            <a:r>
              <a:rPr lang="en-US" sz="900" dirty="0" smtClean="0"/>
              <a:t> </a:t>
            </a:r>
            <a:r>
              <a:rPr lang="en-US" sz="900" dirty="0"/>
              <a:t>(Purdue, advisor: Aguilar), </a:t>
            </a:r>
            <a:r>
              <a:rPr lang="en-US" sz="900" dirty="0" err="1"/>
              <a:t>Venkatasubramani</a:t>
            </a:r>
            <a:r>
              <a:rPr lang="en-US" sz="900" dirty="0"/>
              <a:t> (Texas A &amp; M, advisor Dutta), </a:t>
            </a:r>
            <a:r>
              <a:rPr lang="en-US" sz="900" dirty="0" err="1"/>
              <a:t>Veikur</a:t>
            </a:r>
            <a:r>
              <a:rPr lang="en-US" sz="900" dirty="0"/>
              <a:t>, Postdoc (John Hopkins, advisor: Shields), Zhang (Purdue, advisor: Ward)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sz="900" dirty="0"/>
              <a:t>“</a:t>
            </a:r>
            <a:r>
              <a:rPr lang="en-US" sz="900" b="1" dirty="0">
                <a:solidFill>
                  <a:srgbClr val="FF0000"/>
                </a:solidFill>
              </a:rPr>
              <a:t>Improving Cancer Therapeutics through Medical Data Analysis</a:t>
            </a:r>
            <a:r>
              <a:rPr lang="en-US" sz="900" dirty="0"/>
              <a:t>’’ </a:t>
            </a:r>
            <a:r>
              <a:rPr lang="en-US" sz="900" dirty="0" err="1"/>
              <a:t>Chowdhurry</a:t>
            </a:r>
            <a:r>
              <a:rPr lang="en-US" sz="900" dirty="0"/>
              <a:t> (Stanford, advisor: Goldsmith), </a:t>
            </a:r>
            <a:r>
              <a:rPr lang="en-US" sz="900" dirty="0" err="1"/>
              <a:t>DeVilbiss</a:t>
            </a:r>
            <a:r>
              <a:rPr lang="en-US" sz="900" dirty="0"/>
              <a:t> (Purdue, advisor: </a:t>
            </a:r>
            <a:r>
              <a:rPr lang="en-US" sz="900" dirty="0" err="1"/>
              <a:t>Ramkrishna</a:t>
            </a:r>
            <a:r>
              <a:rPr lang="en-US" sz="900" dirty="0"/>
              <a:t>), Francisco-Sanchez (Purdue, advisor: Ward)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sz="900" dirty="0"/>
              <a:t>“</a:t>
            </a:r>
            <a:r>
              <a:rPr lang="en-US" sz="900" b="1" dirty="0">
                <a:solidFill>
                  <a:srgbClr val="FF0000"/>
                </a:solidFill>
              </a:rPr>
              <a:t>Quantitative Analysis of Cargo Trafficking and Compartmental Integrity in Lowe Syndrome</a:t>
            </a:r>
            <a:r>
              <a:rPr lang="en-US" sz="900" dirty="0"/>
              <a:t>’’ </a:t>
            </a:r>
            <a:r>
              <a:rPr lang="en-US" sz="900" dirty="0" err="1"/>
              <a:t>Ramadesikan</a:t>
            </a:r>
            <a:r>
              <a:rPr lang="en-US" sz="900" dirty="0"/>
              <a:t> (Purdue, advisor: Aguilar), Center Postdoc, </a:t>
            </a:r>
            <a:r>
              <a:rPr lang="en-US" sz="900" dirty="0" err="1"/>
              <a:t>Shomorony</a:t>
            </a:r>
            <a:r>
              <a:rPr lang="en-US" sz="900" dirty="0"/>
              <a:t> (Berkeley, advisors: </a:t>
            </a:r>
            <a:r>
              <a:rPr lang="en-US" sz="900" dirty="0" err="1"/>
              <a:t>Courtade</a:t>
            </a:r>
            <a:r>
              <a:rPr lang="en-US" sz="900" dirty="0"/>
              <a:t>, </a:t>
            </a:r>
            <a:r>
              <a:rPr lang="en-US" sz="900" dirty="0" err="1"/>
              <a:t>Tse</a:t>
            </a:r>
            <a:r>
              <a:rPr lang="en-US" sz="900" dirty="0"/>
              <a:t>)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sz="1000" dirty="0"/>
              <a:t>“</a:t>
            </a:r>
            <a:r>
              <a:rPr lang="en-US" sz="1000" b="1" dirty="0">
                <a:solidFill>
                  <a:srgbClr val="FF0000"/>
                </a:solidFill>
              </a:rPr>
              <a:t>Development of an Automatic </a:t>
            </a:r>
            <a:r>
              <a:rPr lang="en-US" sz="1000" b="1" dirty="0" err="1">
                <a:solidFill>
                  <a:srgbClr val="FF0000"/>
                </a:solidFill>
              </a:rPr>
              <a:t>Qunatification</a:t>
            </a:r>
            <a:r>
              <a:rPr lang="en-US" sz="1000" b="1" dirty="0">
                <a:solidFill>
                  <a:srgbClr val="FF0000"/>
                </a:solidFill>
              </a:rPr>
              <a:t> Algorithm for Determining Fluorescence Distribution in Yeast Cells</a:t>
            </a:r>
            <a:r>
              <a:rPr lang="en-US" sz="1000" dirty="0"/>
              <a:t>’’ Wen-</a:t>
            </a:r>
            <a:r>
              <a:rPr lang="en-US" sz="1000" dirty="0" err="1"/>
              <a:t>Chieh</a:t>
            </a:r>
            <a:r>
              <a:rPr lang="en-US" sz="1000" dirty="0"/>
              <a:t> Hsieh (Purdue, advisor: Aguilar), </a:t>
            </a:r>
            <a:r>
              <a:rPr lang="en-US" sz="1000" dirty="0" err="1"/>
              <a:t>Leqi</a:t>
            </a:r>
            <a:r>
              <a:rPr lang="en-US" sz="1000" dirty="0"/>
              <a:t> Liu (Bryn </a:t>
            </a:r>
            <a:r>
              <a:rPr lang="en-US" sz="1000" dirty="0" err="1"/>
              <a:t>Mawr</a:t>
            </a:r>
            <a:r>
              <a:rPr lang="en-US" sz="1000" dirty="0"/>
              <a:t>, advisor </a:t>
            </a:r>
            <a:r>
              <a:rPr lang="en-US" sz="1000" dirty="0" err="1"/>
              <a:t>Jia</a:t>
            </a:r>
            <a:r>
              <a:rPr lang="en-US" sz="1000" dirty="0"/>
              <a:t> Tao &amp; D. Kumar)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sz="1000" dirty="0"/>
              <a:t>“</a:t>
            </a:r>
            <a:r>
              <a:rPr lang="en-US" sz="1000" b="1" dirty="0">
                <a:solidFill>
                  <a:srgbClr val="FF0000"/>
                </a:solidFill>
              </a:rPr>
              <a:t>Quantitative Analysis of Yeast Cell Morphology Defects Induced by Gene De-Regulation</a:t>
            </a:r>
            <a:r>
              <a:rPr lang="en-US" sz="1000" dirty="0"/>
              <a:t>” </a:t>
            </a:r>
            <a:r>
              <a:rPr lang="en-US" sz="1000" dirty="0" err="1"/>
              <a:t>McKeith</a:t>
            </a:r>
            <a:r>
              <a:rPr lang="en-US" sz="1000" dirty="0"/>
              <a:t> Pearson II (Aguilar), Felix </a:t>
            </a:r>
            <a:r>
              <a:rPr lang="en-US" sz="1000" dirty="0" err="1"/>
              <a:t>Fancisco</a:t>
            </a:r>
            <a:r>
              <a:rPr lang="en-US" sz="1000" dirty="0"/>
              <a:t>-Sanchez (Ward)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sz="1000" b="1" dirty="0"/>
              <a:t>“</a:t>
            </a:r>
            <a:r>
              <a:rPr lang="en-US" sz="1000" b="1" dirty="0">
                <a:solidFill>
                  <a:srgbClr val="FF0000"/>
                </a:solidFill>
              </a:rPr>
              <a:t>Genetics Analysis of Substance Abuse – “Identification of pathology-related single nucleotide polymorphisms in a heterogeneous substance-abusing population</a:t>
            </a:r>
            <a:r>
              <a:rPr lang="en-US" sz="1000" b="1" dirty="0"/>
              <a:t>”</a:t>
            </a:r>
            <a:r>
              <a:rPr lang="en-US" sz="1000" dirty="0"/>
              <a:t>  Ariel </a:t>
            </a:r>
            <a:r>
              <a:rPr lang="en-US" sz="1000" dirty="0" err="1"/>
              <a:t>Ketcherside</a:t>
            </a:r>
            <a:r>
              <a:rPr lang="en-US" sz="1000" dirty="0"/>
              <a:t> (UT Dallas), Milind Rao (Stanford), </a:t>
            </a:r>
            <a:r>
              <a:rPr lang="en-US" sz="1000" dirty="0" err="1"/>
              <a:t>Shika</a:t>
            </a:r>
            <a:r>
              <a:rPr lang="en-US" sz="1000" dirty="0"/>
              <a:t> </a:t>
            </a:r>
            <a:r>
              <a:rPr lang="en-US" sz="1000" dirty="0" err="1"/>
              <a:t>Prashad</a:t>
            </a:r>
            <a:r>
              <a:rPr lang="en-US" sz="1000" dirty="0"/>
              <a:t> (UT Dallas, Bryn </a:t>
            </a:r>
            <a:r>
              <a:rPr lang="en-US" sz="1000" dirty="0" err="1"/>
              <a:t>Mawr</a:t>
            </a:r>
            <a:r>
              <a:rPr lang="en-US" sz="1000" dirty="0" smtClean="0"/>
              <a:t>). </a:t>
            </a:r>
            <a:endParaRPr lang="en-US" sz="1600" dirty="0"/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100" b="1" dirty="0" smtClean="0">
                <a:solidFill>
                  <a:schemeClr val="accent5">
                    <a:lumMod val="75000"/>
                  </a:schemeClr>
                </a:solidFill>
              </a:rPr>
              <a:t>11</a:t>
            </a:r>
            <a:r>
              <a:rPr lang="en-US" sz="1600" dirty="0" smtClean="0"/>
              <a:t>. </a:t>
            </a:r>
            <a:r>
              <a:rPr lang="en-US" sz="1000" b="1" dirty="0"/>
              <a:t>“</a:t>
            </a:r>
            <a:r>
              <a:rPr lang="en-US" sz="1000" b="1" dirty="0">
                <a:solidFill>
                  <a:srgbClr val="FF0000"/>
                </a:solidFill>
              </a:rPr>
              <a:t>Defending Large-Scale Distributed Machine Learning Against Adversarial </a:t>
            </a:r>
            <a:r>
              <a:rPr lang="en-US" sz="1000" b="1" dirty="0" smtClean="0">
                <a:solidFill>
                  <a:srgbClr val="FF0000"/>
                </a:solidFill>
              </a:rPr>
              <a:t>Attacks</a:t>
            </a:r>
            <a:r>
              <a:rPr lang="en-US" sz="1000" b="1" dirty="0" smtClean="0"/>
              <a:t>” </a:t>
            </a:r>
            <a:r>
              <a:rPr lang="en-US" sz="1000" dirty="0" smtClean="0"/>
              <a:t>Lili </a:t>
            </a:r>
            <a:r>
              <a:rPr lang="en-US" sz="1000" dirty="0"/>
              <a:t>Su (UIUC), </a:t>
            </a:r>
            <a:r>
              <a:rPr lang="en-US" sz="1000" dirty="0" err="1"/>
              <a:t>Seyyed</a:t>
            </a:r>
            <a:r>
              <a:rPr lang="en-US" sz="1000" dirty="0"/>
              <a:t> </a:t>
            </a:r>
            <a:r>
              <a:rPr lang="en-US" sz="1000" dirty="0" err="1"/>
              <a:t>Fatemi</a:t>
            </a:r>
            <a:r>
              <a:rPr lang="en-US" sz="1000" dirty="0"/>
              <a:t> (U-Hawaii</a:t>
            </a:r>
            <a:r>
              <a:rPr lang="en-US" sz="1000" dirty="0" smtClean="0"/>
              <a:t>),</a:t>
            </a:r>
            <a:r>
              <a:rPr lang="en-US" sz="1000" dirty="0" err="1" smtClean="0"/>
              <a:t>Rehana</a:t>
            </a:r>
            <a:r>
              <a:rPr lang="en-US" sz="1000" dirty="0" smtClean="0"/>
              <a:t> </a:t>
            </a:r>
            <a:r>
              <a:rPr lang="en-US" sz="1000" dirty="0" err="1" smtClean="0"/>
              <a:t>Mahfuz</a:t>
            </a:r>
            <a:r>
              <a:rPr lang="en-US" sz="1000" dirty="0" smtClean="0"/>
              <a:t>  (Purdue</a:t>
            </a:r>
            <a:r>
              <a:rPr lang="en-US" sz="1000" dirty="0"/>
              <a:t>), </a:t>
            </a:r>
            <a:r>
              <a:rPr lang="en-US" sz="1000" dirty="0" err="1"/>
              <a:t>Vidyasagar</a:t>
            </a:r>
            <a:r>
              <a:rPr lang="en-US" sz="1000" dirty="0"/>
              <a:t> Sadhu (Rutgers)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000" dirty="0" smtClean="0"/>
              <a:t> </a:t>
            </a:r>
            <a:endParaRPr lang="en-US" sz="1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00417F-D8B2-4CCF-B626-8C25AD657054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7162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A35A37-7CC2-4DF3-98C4-D1D4F37B8E03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366823" y="681799"/>
            <a:ext cx="84103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00B050"/>
                </a:solidFill>
              </a:rPr>
              <a:t> Research Workshops</a:t>
            </a:r>
            <a:endParaRPr lang="en-US" sz="3200" b="1" dirty="0">
              <a:solidFill>
                <a:srgbClr val="00B05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23284" y="1160591"/>
            <a:ext cx="8697432" cy="58723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auto">
              <a:spcBef>
                <a:spcPct val="20000"/>
              </a:spcBef>
              <a:spcAft>
                <a:spcPts val="0"/>
              </a:spcAft>
              <a:buClr>
                <a:srgbClr val="00B050"/>
              </a:buClr>
              <a:defRPr/>
            </a:pPr>
            <a:r>
              <a:rPr lang="en-US" sz="1200" b="1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Kickoff </a:t>
            </a:r>
            <a:r>
              <a:rPr lang="en-US" sz="1200" b="1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Workshop – Chicago, IL – October 6-7, </a:t>
            </a:r>
            <a:r>
              <a:rPr lang="en-US" sz="1200" b="1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2010 </a:t>
            </a:r>
            <a:r>
              <a:rPr lang="en-US" sz="120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(28 </a:t>
            </a:r>
            <a:r>
              <a:rPr lang="en-US" sz="12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STC participants and students</a:t>
            </a:r>
            <a:r>
              <a:rPr lang="en-US" sz="120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)</a:t>
            </a:r>
          </a:p>
          <a:p>
            <a:pPr lvl="0" fontAlgn="auto">
              <a:spcBef>
                <a:spcPct val="20000"/>
              </a:spcBef>
              <a:spcAft>
                <a:spcPts val="0"/>
              </a:spcAft>
              <a:buClr>
                <a:srgbClr val="00B050"/>
              </a:buClr>
              <a:defRPr/>
            </a:pPr>
            <a:r>
              <a:rPr lang="en-US" sz="100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  1</a:t>
            </a:r>
            <a:r>
              <a:rPr lang="en-US" sz="10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. </a:t>
            </a:r>
            <a:r>
              <a:rPr lang="en-US" sz="1000" dirty="0" err="1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Allerton</a:t>
            </a:r>
            <a:r>
              <a:rPr lang="en-US" sz="10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 Workshop, IL – September 28, 2010</a:t>
            </a:r>
          </a:p>
          <a:p>
            <a:pPr lvl="0" fontAlgn="auto">
              <a:spcBef>
                <a:spcPct val="20000"/>
              </a:spcBef>
              <a:spcAft>
                <a:spcPts val="0"/>
              </a:spcAft>
              <a:buClr>
                <a:srgbClr val="00B050"/>
              </a:buClr>
              <a:defRPr/>
            </a:pPr>
            <a:r>
              <a:rPr lang="en-US" sz="100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  2</a:t>
            </a:r>
            <a:r>
              <a:rPr lang="en-US" sz="10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. Stanford Workshop – Palo Alto, CA – January 24, </a:t>
            </a:r>
            <a:r>
              <a:rPr lang="en-US" sz="100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2011 </a:t>
            </a:r>
            <a:r>
              <a:rPr lang="en-US" sz="100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(Princeton – Stanford –Berkeley)</a:t>
            </a:r>
            <a:endParaRPr lang="en-US" sz="1000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  <a:p>
            <a:pPr lvl="0" fontAlgn="auto">
              <a:spcBef>
                <a:spcPct val="20000"/>
              </a:spcBef>
              <a:spcAft>
                <a:spcPts val="0"/>
              </a:spcAft>
              <a:buClr>
                <a:srgbClr val="00B050"/>
              </a:buClr>
              <a:defRPr/>
            </a:pPr>
            <a:r>
              <a:rPr lang="en-US" sz="100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  3</a:t>
            </a:r>
            <a:r>
              <a:rPr lang="en-US" sz="10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. UC San Diego Workshop – February 11, </a:t>
            </a:r>
            <a:r>
              <a:rPr lang="en-US" sz="100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2011 </a:t>
            </a:r>
            <a:r>
              <a:rPr lang="en-US" sz="100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(Berkeley – UCSD)</a:t>
            </a:r>
            <a:endParaRPr lang="en-US" sz="1000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  <a:p>
            <a:pPr lvl="0" fontAlgn="auto">
              <a:spcBef>
                <a:spcPct val="20000"/>
              </a:spcBef>
              <a:spcAft>
                <a:spcPts val="0"/>
              </a:spcAft>
              <a:buClr>
                <a:srgbClr val="00B050"/>
              </a:buClr>
              <a:defRPr/>
            </a:pPr>
            <a:r>
              <a:rPr lang="en-US" sz="100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  4</a:t>
            </a:r>
            <a:r>
              <a:rPr lang="en-US" sz="10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. Princeton Workshop – </a:t>
            </a:r>
            <a:r>
              <a:rPr lang="en-US" sz="100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May 2011 </a:t>
            </a:r>
            <a:r>
              <a:rPr lang="en-US" sz="100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(Princeton – Purdue)</a:t>
            </a:r>
            <a:endParaRPr lang="en-US" sz="1000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  <a:p>
            <a:pPr lvl="0" fontAlgn="auto">
              <a:spcBef>
                <a:spcPct val="20000"/>
              </a:spcBef>
              <a:spcAft>
                <a:spcPts val="0"/>
              </a:spcAft>
              <a:buClr>
                <a:srgbClr val="00B050"/>
              </a:buClr>
              <a:defRPr/>
            </a:pPr>
            <a:r>
              <a:rPr lang="en-US" sz="1000" dirty="0" smtClean="0">
                <a:latin typeface="Arial" pitchFamily="34" charset="0"/>
                <a:cs typeface="Arial" pitchFamily="34" charset="0"/>
              </a:rPr>
              <a:t>  5</a:t>
            </a:r>
            <a:r>
              <a:rPr lang="en-US" sz="1000" dirty="0">
                <a:latin typeface="Arial" pitchFamily="34" charset="0"/>
                <a:cs typeface="Arial" pitchFamily="34" charset="0"/>
              </a:rPr>
              <a:t>. Purdue Workshop – September 9, </a:t>
            </a:r>
            <a:r>
              <a:rPr lang="en-US" sz="1000" dirty="0" smtClean="0">
                <a:latin typeface="Arial" pitchFamily="34" charset="0"/>
                <a:cs typeface="Arial" pitchFamily="34" charset="0"/>
              </a:rPr>
              <a:t>2011 </a:t>
            </a:r>
            <a:r>
              <a:rPr lang="en-US" sz="100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(Berkeley – UCSD – Purdue)</a:t>
            </a:r>
            <a:endParaRPr lang="en-US" sz="1000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  <a:p>
            <a:pPr lvl="0" fontAlgn="auto">
              <a:spcBef>
                <a:spcPct val="20000"/>
              </a:spcBef>
              <a:spcAft>
                <a:spcPts val="0"/>
              </a:spcAft>
              <a:buClr>
                <a:srgbClr val="00B050"/>
              </a:buClr>
              <a:defRPr/>
            </a:pPr>
            <a:r>
              <a:rPr lang="en-US" sz="1000" dirty="0" smtClean="0">
                <a:latin typeface="Arial" pitchFamily="34" charset="0"/>
                <a:cs typeface="Arial" pitchFamily="34" charset="0"/>
              </a:rPr>
              <a:t>  6</a:t>
            </a:r>
            <a:r>
              <a:rPr lang="en-US" sz="1000" dirty="0">
                <a:latin typeface="Arial" pitchFamily="34" charset="0"/>
                <a:cs typeface="Arial" pitchFamily="34" charset="0"/>
              </a:rPr>
              <a:t>. </a:t>
            </a:r>
            <a:r>
              <a:rPr lang="en-US" sz="1000" dirty="0" err="1">
                <a:latin typeface="Arial" pitchFamily="34" charset="0"/>
                <a:cs typeface="Arial" pitchFamily="34" charset="0"/>
              </a:rPr>
              <a:t>Allerton</a:t>
            </a:r>
            <a:r>
              <a:rPr lang="en-US" sz="1000" dirty="0">
                <a:latin typeface="Arial" pitchFamily="34" charset="0"/>
                <a:cs typeface="Arial" pitchFamily="34" charset="0"/>
              </a:rPr>
              <a:t> Workshop – September 27, </a:t>
            </a:r>
            <a:r>
              <a:rPr lang="en-US" sz="1000" dirty="0" smtClean="0">
                <a:latin typeface="Arial" pitchFamily="34" charset="0"/>
                <a:cs typeface="Arial" pitchFamily="34" charset="0"/>
              </a:rPr>
              <a:t>2011 </a:t>
            </a:r>
            <a:r>
              <a:rPr lang="en-US" sz="100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(Purdue –UIUC)</a:t>
            </a:r>
          </a:p>
          <a:p>
            <a:pPr lvl="0" fontAlgn="auto">
              <a:spcBef>
                <a:spcPct val="20000"/>
              </a:spcBef>
              <a:spcAft>
                <a:spcPts val="0"/>
              </a:spcAft>
              <a:buClr>
                <a:srgbClr val="00B050"/>
              </a:buClr>
              <a:defRPr/>
            </a:pPr>
            <a:r>
              <a:rPr lang="en-US" sz="1000" dirty="0" smtClean="0">
                <a:latin typeface="Arial" pitchFamily="34" charset="0"/>
                <a:cs typeface="Arial" pitchFamily="34" charset="0"/>
              </a:rPr>
              <a:t>  7. UCSD Workshop on Neuroscience, February 2012 </a:t>
            </a:r>
            <a:r>
              <a:rPr lang="en-US" sz="100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(UCSD – Berkeley)</a:t>
            </a:r>
          </a:p>
          <a:p>
            <a:pPr lvl="0" fontAlgn="auto">
              <a:spcBef>
                <a:spcPct val="20000"/>
              </a:spcBef>
              <a:spcAft>
                <a:spcPts val="0"/>
              </a:spcAft>
              <a:buClr>
                <a:srgbClr val="00B050"/>
              </a:buClr>
              <a:defRPr/>
            </a:pPr>
            <a:r>
              <a:rPr lang="en-US" sz="1000" dirty="0" smtClean="0">
                <a:latin typeface="Arial" pitchFamily="34" charset="0"/>
                <a:cs typeface="Arial" pitchFamily="34" charset="0"/>
              </a:rPr>
              <a:t>  8. Princeton </a:t>
            </a:r>
            <a:r>
              <a:rPr lang="en-US" sz="1000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Grand &amp; Petit Challenges Workshop</a:t>
            </a:r>
            <a:r>
              <a:rPr lang="en-US" sz="1000" dirty="0" smtClean="0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000" dirty="0" smtClean="0">
                <a:latin typeface="Arial" pitchFamily="34" charset="0"/>
                <a:cs typeface="Arial" pitchFamily="34" charset="0"/>
              </a:rPr>
              <a:t> March 2012 </a:t>
            </a:r>
            <a:r>
              <a:rPr lang="en-US" sz="100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(Center-wide)</a:t>
            </a:r>
          </a:p>
          <a:p>
            <a:pPr lvl="0" fontAlgn="auto">
              <a:spcBef>
                <a:spcPct val="20000"/>
              </a:spcBef>
              <a:spcAft>
                <a:spcPts val="0"/>
              </a:spcAft>
              <a:buClr>
                <a:srgbClr val="00B050"/>
              </a:buClr>
              <a:defRPr/>
            </a:pPr>
            <a:r>
              <a:rPr lang="en-US" sz="1000" dirty="0" smtClean="0">
                <a:latin typeface="Arial" pitchFamily="34" charset="0"/>
                <a:cs typeface="Arial" pitchFamily="34" charset="0"/>
              </a:rPr>
              <a:t>  9. Maui Workshop (ICC), </a:t>
            </a:r>
            <a:r>
              <a:rPr lang="en-US" sz="1000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(Industrial Round-Table)</a:t>
            </a:r>
            <a:r>
              <a:rPr lang="en-US" sz="1000" dirty="0" smtClean="0">
                <a:latin typeface="Arial" pitchFamily="34" charset="0"/>
                <a:cs typeface="Arial" pitchFamily="34" charset="0"/>
              </a:rPr>
              <a:t>,</a:t>
            </a:r>
            <a:r>
              <a:rPr lang="en-US" sz="1000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000" dirty="0" smtClean="0">
                <a:latin typeface="Arial" pitchFamily="34" charset="0"/>
                <a:cs typeface="Arial" pitchFamily="34" charset="0"/>
              </a:rPr>
              <a:t>May 2012  </a:t>
            </a:r>
            <a:r>
              <a:rPr lang="en-US" sz="100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(Center-wide)</a:t>
            </a:r>
          </a:p>
          <a:p>
            <a:pPr lvl="0" fontAlgn="auto">
              <a:spcBef>
                <a:spcPct val="20000"/>
              </a:spcBef>
              <a:spcAft>
                <a:spcPts val="0"/>
              </a:spcAft>
              <a:buClr>
                <a:srgbClr val="00B050"/>
              </a:buClr>
              <a:defRPr/>
            </a:pPr>
            <a:r>
              <a:rPr lang="en-US" sz="1000" dirty="0" smtClean="0">
                <a:latin typeface="Arial" pitchFamily="34" charset="0"/>
                <a:cs typeface="Arial" pitchFamily="34" charset="0"/>
              </a:rPr>
              <a:t> 10. MIT Workshop, July 2012</a:t>
            </a:r>
            <a:r>
              <a:rPr lang="en-US" sz="10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100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(Center-wide)</a:t>
            </a:r>
          </a:p>
          <a:p>
            <a:pPr lvl="0" fontAlgn="auto">
              <a:spcBef>
                <a:spcPct val="20000"/>
              </a:spcBef>
              <a:spcAft>
                <a:spcPts val="0"/>
              </a:spcAft>
              <a:buClr>
                <a:srgbClr val="00B050"/>
              </a:buClr>
              <a:defRPr/>
            </a:pPr>
            <a:r>
              <a:rPr lang="en-US" sz="1000" dirty="0" smtClean="0">
                <a:latin typeface="Arial" pitchFamily="34" charset="0"/>
                <a:cs typeface="Arial" pitchFamily="34" charset="0"/>
              </a:rPr>
              <a:t> 11. Students workshop, July 2012 </a:t>
            </a:r>
            <a:r>
              <a:rPr lang="en-US" sz="100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(Center-wide  for students)</a:t>
            </a:r>
          </a:p>
          <a:p>
            <a:pPr lvl="0" fontAlgn="auto">
              <a:spcBef>
                <a:spcPct val="20000"/>
              </a:spcBef>
              <a:spcAft>
                <a:spcPts val="0"/>
              </a:spcAft>
              <a:buClr>
                <a:srgbClr val="00B050"/>
              </a:buClr>
              <a:defRPr/>
            </a:pPr>
            <a:r>
              <a:rPr lang="en-US" sz="1000" dirty="0" smtClean="0">
                <a:latin typeface="Arial" pitchFamily="34" charset="0"/>
                <a:cs typeface="Arial" pitchFamily="34" charset="0"/>
              </a:rPr>
              <a:t> 12. All hands meeting for students, </a:t>
            </a:r>
            <a:r>
              <a:rPr lang="en-US" sz="100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December 2012</a:t>
            </a:r>
            <a:r>
              <a:rPr lang="en-US" sz="1000" dirty="0" smtClean="0">
                <a:latin typeface="Arial" pitchFamily="34" charset="0"/>
                <a:cs typeface="Arial" pitchFamily="34" charset="0"/>
              </a:rPr>
              <a:t>.</a:t>
            </a:r>
          </a:p>
          <a:p>
            <a:pPr lvl="0" fontAlgn="auto">
              <a:spcBef>
                <a:spcPct val="20000"/>
              </a:spcBef>
              <a:spcAft>
                <a:spcPts val="0"/>
              </a:spcAft>
              <a:buClr>
                <a:srgbClr val="00B050"/>
              </a:buClr>
              <a:defRPr/>
            </a:pPr>
            <a:r>
              <a:rPr lang="en-US" sz="10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1000" dirty="0" smtClean="0">
                <a:latin typeface="Arial" pitchFamily="34" charset="0"/>
                <a:cs typeface="Arial" pitchFamily="34" charset="0"/>
              </a:rPr>
              <a:t>14. Big Data Workshop, March 2013.</a:t>
            </a:r>
          </a:p>
          <a:p>
            <a:pPr lvl="0" fontAlgn="auto">
              <a:spcBef>
                <a:spcPct val="20000"/>
              </a:spcBef>
              <a:spcAft>
                <a:spcPts val="0"/>
              </a:spcAft>
              <a:buClr>
                <a:srgbClr val="00B050"/>
              </a:buClr>
              <a:defRPr/>
            </a:pPr>
            <a:r>
              <a:rPr lang="en-US" sz="10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1000" dirty="0" smtClean="0">
                <a:latin typeface="Arial" pitchFamily="34" charset="0"/>
                <a:cs typeface="Arial" pitchFamily="34" charset="0"/>
              </a:rPr>
              <a:t>15. Bell Lab &amp; </a:t>
            </a:r>
            <a:r>
              <a:rPr lang="en-US" sz="1000" dirty="0" err="1" smtClean="0">
                <a:latin typeface="Arial" pitchFamily="34" charset="0"/>
                <a:cs typeface="Arial" pitchFamily="34" charset="0"/>
              </a:rPr>
              <a:t>CSoI</a:t>
            </a:r>
            <a:r>
              <a:rPr lang="en-US" sz="1000" dirty="0" smtClean="0">
                <a:latin typeface="Arial" pitchFamily="34" charset="0"/>
                <a:cs typeface="Arial" pitchFamily="34" charset="0"/>
              </a:rPr>
              <a:t> Workshop, Princeton, September 2013</a:t>
            </a:r>
            <a:r>
              <a:rPr lang="en-US" sz="1000" dirty="0">
                <a:latin typeface="Arial" pitchFamily="34" charset="0"/>
                <a:cs typeface="Arial" pitchFamily="34" charset="0"/>
              </a:rPr>
              <a:t>.</a:t>
            </a:r>
            <a:endParaRPr lang="en-US" sz="1000" dirty="0" smtClean="0">
              <a:latin typeface="Arial" pitchFamily="34" charset="0"/>
              <a:cs typeface="Arial" pitchFamily="34" charset="0"/>
            </a:endParaRPr>
          </a:p>
          <a:p>
            <a:pPr lvl="0" fontAlgn="auto">
              <a:spcBef>
                <a:spcPct val="20000"/>
              </a:spcBef>
              <a:spcAft>
                <a:spcPts val="0"/>
              </a:spcAft>
              <a:buClr>
                <a:srgbClr val="00B050"/>
              </a:buClr>
              <a:defRPr/>
            </a:pPr>
            <a:r>
              <a:rPr lang="en-US" sz="10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1000" dirty="0" smtClean="0">
                <a:latin typeface="Arial" pitchFamily="34" charset="0"/>
                <a:cs typeface="Arial" pitchFamily="34" charset="0"/>
              </a:rPr>
              <a:t>16. Industrial Workshop, Chicago, September 2013.</a:t>
            </a:r>
          </a:p>
          <a:p>
            <a:pPr lvl="0" fontAlgn="auto">
              <a:spcBef>
                <a:spcPct val="20000"/>
              </a:spcBef>
              <a:spcAft>
                <a:spcPts val="0"/>
              </a:spcAft>
              <a:buClr>
                <a:srgbClr val="00B050"/>
              </a:buClr>
              <a:defRPr/>
            </a:pPr>
            <a:r>
              <a:rPr lang="en-US" sz="10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1000" dirty="0" smtClean="0">
                <a:latin typeface="Arial" pitchFamily="34" charset="0"/>
                <a:cs typeface="Arial" pitchFamily="34" charset="0"/>
              </a:rPr>
              <a:t>17. </a:t>
            </a:r>
            <a:r>
              <a:rPr lang="en-US" sz="1000" dirty="0" err="1" smtClean="0">
                <a:latin typeface="Arial" pitchFamily="34" charset="0"/>
                <a:cs typeface="Arial" pitchFamily="34" charset="0"/>
              </a:rPr>
              <a:t>CSoI</a:t>
            </a:r>
            <a:r>
              <a:rPr lang="en-US" sz="1000" dirty="0" smtClean="0">
                <a:latin typeface="Arial" pitchFamily="34" charset="0"/>
                <a:cs typeface="Arial" pitchFamily="34" charset="0"/>
              </a:rPr>
              <a:t> Day at Berkeley, November 2013</a:t>
            </a:r>
            <a:r>
              <a:rPr lang="en-US" sz="1000" dirty="0">
                <a:latin typeface="Arial" pitchFamily="34" charset="0"/>
                <a:cs typeface="Arial" pitchFamily="34" charset="0"/>
              </a:rPr>
              <a:t>,</a:t>
            </a:r>
            <a:r>
              <a:rPr lang="en-US" sz="1000" dirty="0" smtClean="0">
                <a:latin typeface="Arial" pitchFamily="34" charset="0"/>
                <a:cs typeface="Arial" pitchFamily="34" charset="0"/>
              </a:rPr>
              <a:t> Purdue, October 2013.</a:t>
            </a:r>
          </a:p>
          <a:p>
            <a:pPr lvl="0" fontAlgn="auto">
              <a:spcBef>
                <a:spcPct val="20000"/>
              </a:spcBef>
              <a:spcAft>
                <a:spcPts val="0"/>
              </a:spcAft>
              <a:buClr>
                <a:srgbClr val="00B050"/>
              </a:buClr>
              <a:defRPr/>
            </a:pPr>
            <a:r>
              <a:rPr lang="en-US" sz="1000" dirty="0" smtClean="0">
                <a:latin typeface="Arial" pitchFamily="34" charset="0"/>
                <a:cs typeface="Arial" pitchFamily="34" charset="0"/>
              </a:rPr>
              <a:t> 18. All Hands Meeting, Purdue, December 2013</a:t>
            </a:r>
            <a:r>
              <a:rPr lang="en-US" sz="105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.</a:t>
            </a:r>
          </a:p>
          <a:p>
            <a:pPr lvl="0" fontAlgn="auto">
              <a:spcBef>
                <a:spcPct val="20000"/>
              </a:spcBef>
              <a:spcAft>
                <a:spcPts val="0"/>
              </a:spcAft>
              <a:buClr>
                <a:srgbClr val="00B050"/>
              </a:buClr>
              <a:defRPr/>
            </a:pPr>
            <a:r>
              <a:rPr lang="en-US" sz="105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000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19. </a:t>
            </a:r>
            <a:r>
              <a:rPr lang="en-US" sz="1000" dirty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Science</a:t>
            </a:r>
            <a:r>
              <a:rPr lang="en-US" sz="1000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 of Information Evening, San Diego, </a:t>
            </a:r>
            <a:r>
              <a:rPr lang="en-US" sz="100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ITA, February 2014.</a:t>
            </a:r>
          </a:p>
          <a:p>
            <a:pPr lvl="0" fontAlgn="auto">
              <a:spcBef>
                <a:spcPct val="20000"/>
              </a:spcBef>
              <a:spcAft>
                <a:spcPts val="0"/>
              </a:spcAft>
              <a:buClr>
                <a:srgbClr val="00B050"/>
              </a:buClr>
              <a:defRPr/>
            </a:pPr>
            <a:r>
              <a:rPr lang="en-US" sz="10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000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20. </a:t>
            </a:r>
            <a:r>
              <a:rPr lang="en-US" sz="1000" dirty="0" err="1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CSoI</a:t>
            </a:r>
            <a:r>
              <a:rPr lang="en-US" sz="1000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 Day at MIT, UIUC, Texas A&amp;M, Howard,  </a:t>
            </a:r>
            <a:r>
              <a:rPr lang="en-US" sz="100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April, 2014.</a:t>
            </a:r>
          </a:p>
          <a:p>
            <a:pPr lvl="0" fontAlgn="auto">
              <a:spcBef>
                <a:spcPct val="20000"/>
              </a:spcBef>
              <a:spcAft>
                <a:spcPts val="0"/>
              </a:spcAft>
              <a:buClr>
                <a:srgbClr val="00B050"/>
              </a:buClr>
              <a:defRPr/>
            </a:pPr>
            <a:r>
              <a:rPr lang="en-US" sz="10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000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21. Graduate Student workshop, Purdue, </a:t>
            </a:r>
            <a:r>
              <a:rPr lang="en-US" sz="100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Biology and Information, July 2014.</a:t>
            </a:r>
          </a:p>
          <a:p>
            <a:pPr lvl="0" fontAlgn="auto">
              <a:spcBef>
                <a:spcPct val="20000"/>
              </a:spcBef>
              <a:spcAft>
                <a:spcPts val="0"/>
              </a:spcAft>
              <a:buClr>
                <a:srgbClr val="00B050"/>
              </a:buClr>
              <a:defRPr/>
            </a:pPr>
            <a:r>
              <a:rPr lang="en-US" sz="10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000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22. Summer School,</a:t>
            </a:r>
            <a:r>
              <a:rPr lang="en-US" sz="1000" dirty="0" smtClean="0">
                <a:solidFill>
                  <a:schemeClr val="accent4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00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San Diego, August 2014.</a:t>
            </a:r>
          </a:p>
          <a:p>
            <a:pPr lvl="0" fontAlgn="auto">
              <a:spcBef>
                <a:spcPct val="20000"/>
              </a:spcBef>
              <a:spcAft>
                <a:spcPts val="0"/>
              </a:spcAft>
              <a:buClr>
                <a:srgbClr val="00B050"/>
              </a:buClr>
              <a:defRPr/>
            </a:pPr>
            <a:r>
              <a:rPr lang="en-US" sz="10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000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23. </a:t>
            </a:r>
            <a:r>
              <a:rPr lang="en-US" sz="1000" dirty="0">
                <a:solidFill>
                  <a:srgbClr val="0070C0"/>
                </a:solidFill>
              </a:rPr>
              <a:t>Challenges &amp; Opportunities </a:t>
            </a:r>
            <a:r>
              <a:rPr lang="en-US" sz="1000" dirty="0" err="1">
                <a:solidFill>
                  <a:srgbClr val="0070C0"/>
                </a:solidFill>
              </a:rPr>
              <a:t>SoI</a:t>
            </a:r>
            <a:r>
              <a:rPr lang="en-US" sz="1000" dirty="0">
                <a:solidFill>
                  <a:srgbClr val="0070C0"/>
                </a:solidFill>
              </a:rPr>
              <a:t>: A </a:t>
            </a:r>
            <a:r>
              <a:rPr lang="en-US" sz="1000" dirty="0" smtClean="0">
                <a:solidFill>
                  <a:srgbClr val="0070C0"/>
                </a:solidFill>
              </a:rPr>
              <a:t>Symposium, </a:t>
            </a:r>
            <a:r>
              <a:rPr lang="en-US" sz="1000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00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NAE, Irvine, August 2014</a:t>
            </a:r>
            <a:r>
              <a:rPr lang="en-US" sz="105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.</a:t>
            </a:r>
          </a:p>
          <a:p>
            <a:pPr lvl="0" fontAlgn="auto">
              <a:spcBef>
                <a:spcPct val="20000"/>
              </a:spcBef>
              <a:spcAft>
                <a:spcPts val="0"/>
              </a:spcAft>
              <a:buClr>
                <a:srgbClr val="00B050"/>
              </a:buClr>
              <a:defRPr/>
            </a:pPr>
            <a:r>
              <a:rPr lang="en-US" sz="16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dirty="0" smtClean="0">
                <a:solidFill>
                  <a:schemeClr val="accent3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24. </a:t>
            </a:r>
            <a:r>
              <a:rPr lang="en-US" sz="1600" dirty="0" err="1" smtClean="0">
                <a:solidFill>
                  <a:schemeClr val="accent3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SoI</a:t>
            </a:r>
            <a:r>
              <a:rPr lang="en-US" sz="1600" dirty="0" smtClean="0">
                <a:solidFill>
                  <a:schemeClr val="accent3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 Day in Princeton</a:t>
            </a:r>
            <a:r>
              <a:rPr lang="en-US" sz="160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, September 2015, </a:t>
            </a:r>
          </a:p>
          <a:p>
            <a:pPr lvl="0" fontAlgn="auto">
              <a:spcBef>
                <a:spcPct val="20000"/>
              </a:spcBef>
              <a:spcAft>
                <a:spcPts val="0"/>
              </a:spcAft>
              <a:buClr>
                <a:srgbClr val="00B050"/>
              </a:buClr>
              <a:defRPr/>
            </a:pPr>
            <a:r>
              <a:rPr lang="en-US" sz="16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dirty="0" smtClean="0">
                <a:solidFill>
                  <a:schemeClr val="accent3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25. </a:t>
            </a:r>
            <a:r>
              <a:rPr lang="en-US" sz="1600" dirty="0" err="1" smtClean="0">
                <a:solidFill>
                  <a:schemeClr val="accent3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SoI</a:t>
            </a:r>
            <a:r>
              <a:rPr lang="en-US" sz="1600" dirty="0" smtClean="0">
                <a:solidFill>
                  <a:schemeClr val="accent3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 Day and Industrial Day</a:t>
            </a:r>
            <a:r>
              <a:rPr lang="en-US" sz="160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, Stanford, February 18-19, 2016.</a:t>
            </a:r>
          </a:p>
          <a:p>
            <a:pPr lvl="0" fontAlgn="auto">
              <a:spcBef>
                <a:spcPct val="20000"/>
              </a:spcBef>
              <a:spcAft>
                <a:spcPts val="0"/>
              </a:spcAft>
              <a:buClr>
                <a:srgbClr val="00B050"/>
              </a:buClr>
              <a:defRPr/>
            </a:pPr>
            <a:r>
              <a:rPr lang="en-US" sz="16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26 Summer School</a:t>
            </a:r>
            <a:r>
              <a:rPr lang="en-US" sz="160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, Duke, 2016</a:t>
            </a:r>
          </a:p>
          <a:p>
            <a:pPr lvl="0" fontAlgn="auto">
              <a:spcBef>
                <a:spcPct val="20000"/>
              </a:spcBef>
              <a:spcAft>
                <a:spcPts val="0"/>
              </a:spcAft>
              <a:buClr>
                <a:srgbClr val="00B050"/>
              </a:buClr>
              <a:defRPr/>
            </a:pPr>
            <a:r>
              <a:rPr lang="en-US" sz="1600" dirty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27 Bits &amp; Bio, Workshop in NYU</a:t>
            </a:r>
            <a:r>
              <a:rPr lang="en-US" sz="160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, New York, April 2017</a:t>
            </a:r>
          </a:p>
          <a:p>
            <a:pPr lvl="0" fontAlgn="auto">
              <a:spcBef>
                <a:spcPct val="20000"/>
              </a:spcBef>
              <a:spcAft>
                <a:spcPts val="0"/>
              </a:spcAft>
              <a:buClr>
                <a:srgbClr val="00B050"/>
              </a:buClr>
              <a:defRPr/>
            </a:pPr>
            <a:r>
              <a:rPr lang="en-US" sz="160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28. WITMSE Workshop </a:t>
            </a:r>
            <a:r>
              <a:rPr lang="en-US" sz="1600" dirty="0" err="1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sposored</a:t>
            </a:r>
            <a:r>
              <a:rPr lang="en-US" sz="1600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 by </a:t>
            </a:r>
            <a:r>
              <a:rPr lang="en-US" sz="1600" dirty="0" err="1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CSoI</a:t>
            </a:r>
            <a:r>
              <a:rPr lang="en-US" sz="1600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, ETH, LINCS,  and HIIT</a:t>
            </a:r>
            <a:r>
              <a:rPr lang="en-US" sz="160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, September 2017.</a:t>
            </a:r>
            <a:endParaRPr lang="en-US" sz="1200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9427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A35A37-7CC2-4DF3-98C4-D1D4F37B8E03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155" y="1734718"/>
            <a:ext cx="8962845" cy="466694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600199" y="888402"/>
            <a:ext cx="61247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00B050"/>
                </a:solidFill>
                <a:latin typeface="Continuum Medium" panose="020B0604020202020204"/>
              </a:rPr>
              <a:t>Collaborative Graph 2015</a:t>
            </a:r>
            <a:endParaRPr lang="en-US" sz="3600" b="1" dirty="0">
              <a:solidFill>
                <a:srgbClr val="00B050"/>
              </a:solidFill>
              <a:latin typeface="Continuum Medium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3602435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66185" y="1687551"/>
            <a:ext cx="7731766" cy="4221163"/>
          </a:xfrm>
        </p:spPr>
        <p:txBody>
          <a:bodyPr>
            <a:noAutofit/>
          </a:bodyPr>
          <a:lstStyle/>
          <a:p>
            <a:pPr marL="457200" indent="-457200">
              <a:buClr>
                <a:srgbClr val="0070C0"/>
              </a:buClr>
              <a:buAutoNum type="arabicPeriod"/>
            </a:pPr>
            <a:r>
              <a:rPr lang="en-US" sz="2400" dirty="0" smtClean="0">
                <a:solidFill>
                  <a:srgbClr val="00B050"/>
                </a:solidFill>
              </a:rPr>
              <a:t>Science of Information</a:t>
            </a:r>
          </a:p>
          <a:p>
            <a:pPr marL="457200" indent="-457200">
              <a:buAutoNum type="arabicPeriod"/>
            </a:pPr>
            <a:r>
              <a:rPr lang="en-US" sz="2400" dirty="0" err="1" smtClean="0">
                <a:solidFill>
                  <a:srgbClr val="00B050"/>
                </a:solidFill>
              </a:rPr>
              <a:t>CSoI</a:t>
            </a:r>
            <a:r>
              <a:rPr lang="en-US" sz="2400" dirty="0" smtClean="0">
                <a:solidFill>
                  <a:srgbClr val="00B050"/>
                </a:solidFill>
              </a:rPr>
              <a:t> Team &amp; History</a:t>
            </a:r>
          </a:p>
          <a:p>
            <a:pPr marL="457200" indent="-457200">
              <a:buAutoNum type="arabicPeriod"/>
            </a:pPr>
            <a:r>
              <a:rPr lang="en-US" sz="2400" dirty="0" smtClean="0">
                <a:solidFill>
                  <a:srgbClr val="00B050"/>
                </a:solidFill>
              </a:rPr>
              <a:t>Research Plan</a:t>
            </a:r>
          </a:p>
          <a:p>
            <a:pPr marL="801688" lvl="2" indent="-344488">
              <a:spcBef>
                <a:spcPts val="0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000" dirty="0" smtClean="0"/>
              <a:t>Research Thrusts</a:t>
            </a:r>
            <a:endParaRPr lang="en-US" sz="2000" dirty="0"/>
          </a:p>
          <a:p>
            <a:pPr marL="801688" lvl="2" indent="-344488">
              <a:spcBef>
                <a:spcPts val="0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000" dirty="0" smtClean="0"/>
              <a:t>Overview of </a:t>
            </a:r>
            <a:r>
              <a:rPr lang="en-US" sz="2000" dirty="0"/>
              <a:t>R</a:t>
            </a:r>
            <a:r>
              <a:rPr lang="en-US" sz="2000" dirty="0" smtClean="0"/>
              <a:t>esearch Plan</a:t>
            </a:r>
          </a:p>
          <a:p>
            <a:pPr marL="801688" lvl="2" indent="-344488">
              <a:spcBef>
                <a:spcPts val="0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000" dirty="0" smtClean="0"/>
              <a:t>Legacy &amp; Value Added</a:t>
            </a:r>
          </a:p>
          <a:p>
            <a:pPr marL="801688" lvl="2" indent="-344488">
              <a:spcBef>
                <a:spcPts val="0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000" dirty="0" smtClean="0"/>
              <a:t>TIMES </a:t>
            </a:r>
            <a:endParaRPr lang="en-US" sz="2000" dirty="0"/>
          </a:p>
          <a:p>
            <a:pPr marL="457200" indent="-457200">
              <a:buAutoNum type="arabicPeriod" startAt="4"/>
              <a:tabLst>
                <a:tab pos="457200" algn="l"/>
              </a:tabLst>
            </a:pPr>
            <a:r>
              <a:rPr lang="en-US" sz="2400" b="1" dirty="0" smtClean="0">
                <a:solidFill>
                  <a:srgbClr val="0070C0"/>
                </a:solidFill>
              </a:rPr>
              <a:t>Education and Diversity &amp; Knowledge Transfer</a:t>
            </a:r>
          </a:p>
          <a:p>
            <a:pPr marL="457200" indent="-457200">
              <a:buAutoNum type="arabicPeriod" startAt="4"/>
              <a:tabLst>
                <a:tab pos="457200" algn="l"/>
              </a:tabLst>
            </a:pP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</a:rPr>
              <a:t>Sustainability/Business Plan</a:t>
            </a:r>
            <a:endParaRPr lang="en-US" sz="2400" dirty="0">
              <a:solidFill>
                <a:schemeClr val="accent5">
                  <a:lumMod val="75000"/>
                </a:schemeClr>
              </a:solidFill>
            </a:endParaRPr>
          </a:p>
          <a:p>
            <a:pPr marL="457200" indent="-457200">
              <a:buAutoNum type="arabicPeriod" startAt="4"/>
              <a:tabLst>
                <a:tab pos="457200" algn="l"/>
              </a:tabLst>
            </a:pP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</a:rPr>
              <a:t>Management</a:t>
            </a:r>
            <a:endParaRPr lang="en-US" sz="2400" dirty="0">
              <a:solidFill>
                <a:schemeClr val="accent5">
                  <a:lumMod val="75000"/>
                </a:schemeClr>
              </a:solidFill>
            </a:endParaRPr>
          </a:p>
          <a:p>
            <a:pPr marL="457200" indent="-457200">
              <a:buAutoNum type="arabicPeriod" startAt="4"/>
              <a:tabLst>
                <a:tab pos="457200" algn="l"/>
              </a:tabLst>
            </a:pP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</a:rPr>
              <a:t>Budget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00417F-D8B2-4CCF-B626-8C25AD657054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114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637433" y="2388818"/>
            <a:ext cx="7506568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>
                <a:solidFill>
                  <a:srgbClr val="00B050"/>
                </a:solidFill>
              </a:rPr>
              <a:t>Summer Schools &amp; Workshops </a:t>
            </a:r>
            <a:r>
              <a:rPr lang="en-US" dirty="0"/>
              <a:t>(</a:t>
            </a:r>
            <a:r>
              <a:rPr lang="en-US" sz="1200" dirty="0"/>
              <a:t>116 universities, 2,700 participants)</a:t>
            </a:r>
          </a:p>
          <a:p>
            <a:pPr marL="342900" indent="-342900">
              <a:buFontTx/>
              <a:buAutoNum type="arabicPeriod"/>
            </a:pPr>
            <a:r>
              <a:rPr lang="en-US" dirty="0">
                <a:solidFill>
                  <a:srgbClr val="00B050"/>
                </a:solidFill>
              </a:rPr>
              <a:t>Center Wide Fellows </a:t>
            </a:r>
            <a:r>
              <a:rPr lang="en-US" dirty="0"/>
              <a:t>(</a:t>
            </a:r>
            <a:r>
              <a:rPr lang="en-US" sz="1200" dirty="0" err="1"/>
              <a:t>Courtade</a:t>
            </a:r>
            <a:r>
              <a:rPr lang="en-US" sz="1200" dirty="0"/>
              <a:t>, Ma, Wang, Kamath</a:t>
            </a:r>
            <a:r>
              <a:rPr lang="en-US" dirty="0"/>
              <a:t>, </a:t>
            </a:r>
            <a:r>
              <a:rPr lang="en-US" sz="1200" dirty="0" err="1"/>
              <a:t>Javanmard</a:t>
            </a:r>
            <a:r>
              <a:rPr lang="en-US" sz="1200" dirty="0"/>
              <a:t>, </a:t>
            </a:r>
            <a:r>
              <a:rPr lang="en-US" sz="1200" dirty="0" err="1"/>
              <a:t>Padakandla</a:t>
            </a:r>
            <a:r>
              <a:rPr lang="en-US" sz="1200" dirty="0"/>
              <a:t>, </a:t>
            </a:r>
            <a:r>
              <a:rPr lang="en-US" sz="1200" dirty="0" err="1"/>
              <a:t>Shkel</a:t>
            </a:r>
            <a:r>
              <a:rPr lang="en-US" sz="1200" dirty="0"/>
              <a:t>, </a:t>
            </a:r>
            <a:r>
              <a:rPr lang="en-US" sz="1200" dirty="0" err="1"/>
              <a:t>Magner</a:t>
            </a:r>
            <a:r>
              <a:rPr lang="en-US" sz="1200" dirty="0"/>
              <a:t>, </a:t>
            </a:r>
            <a:r>
              <a:rPr lang="en-US" sz="1200" dirty="0" err="1"/>
              <a:t>Shomorony</a:t>
            </a:r>
            <a:r>
              <a:rPr lang="en-US" sz="1200" dirty="0"/>
              <a:t>)</a:t>
            </a:r>
          </a:p>
          <a:p>
            <a:pPr marL="342900" indent="-342900">
              <a:buFontTx/>
              <a:buAutoNum type="arabicPeriod"/>
            </a:pPr>
            <a:r>
              <a:rPr lang="en-US" dirty="0" err="1">
                <a:solidFill>
                  <a:srgbClr val="00B050"/>
                </a:solidFill>
              </a:rPr>
              <a:t>CSoI</a:t>
            </a:r>
            <a:r>
              <a:rPr lang="en-US" dirty="0">
                <a:solidFill>
                  <a:srgbClr val="00B050"/>
                </a:solidFill>
              </a:rPr>
              <a:t> has graduated 240 total students (postdocs, grad and undergrad)</a:t>
            </a:r>
            <a:endParaRPr lang="en-US" sz="1200" dirty="0"/>
          </a:p>
          <a:p>
            <a:pPr marL="342900" indent="-342900">
              <a:buFontTx/>
              <a:buAutoNum type="arabicPeriod"/>
            </a:pPr>
            <a:r>
              <a:rPr lang="en-US" dirty="0">
                <a:solidFill>
                  <a:srgbClr val="00B050"/>
                </a:solidFill>
              </a:rPr>
              <a:t>Information Frontiers Curriculum &amp; Learning HUB</a:t>
            </a:r>
            <a:r>
              <a:rPr lang="en-US" dirty="0"/>
              <a:t>  (</a:t>
            </a:r>
            <a:r>
              <a:rPr lang="en-US" sz="1200" dirty="0"/>
              <a:t>15,000+ students</a:t>
            </a:r>
            <a:r>
              <a:rPr lang="en-US" dirty="0"/>
              <a:t>)</a:t>
            </a:r>
          </a:p>
          <a:p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      (data</a:t>
            </a:r>
            <a:r>
              <a:rPr lang="en-US" dirty="0"/>
              <a:t>      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information</a:t>
            </a:r>
            <a:r>
              <a:rPr lang="en-US" dirty="0"/>
              <a:t>      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knowledge)</a:t>
            </a:r>
            <a:endParaRPr lang="en-US" dirty="0">
              <a:solidFill>
                <a:srgbClr val="00B050"/>
              </a:solidFill>
            </a:endParaRPr>
          </a:p>
          <a:p>
            <a:pPr marL="342900" indent="-342900">
              <a:buAutoNum type="arabicPlain" startAt="5"/>
            </a:pPr>
            <a:r>
              <a:rPr lang="en-US" dirty="0">
                <a:solidFill>
                  <a:srgbClr val="00B050"/>
                </a:solidFill>
              </a:rPr>
              <a:t>Intro to Science Information  </a:t>
            </a:r>
            <a:r>
              <a:rPr lang="en-US" dirty="0"/>
              <a:t>(</a:t>
            </a:r>
            <a:r>
              <a:rPr lang="en-US" sz="1400" dirty="0"/>
              <a:t>BMC, Howard, Purdue, GWU, EAFIT, online)</a:t>
            </a:r>
          </a:p>
          <a:p>
            <a:pPr marL="342900" indent="-342900">
              <a:buAutoNum type="arabicPlain" startAt="5"/>
            </a:pPr>
            <a:r>
              <a:rPr lang="en-US" dirty="0">
                <a:solidFill>
                  <a:srgbClr val="00B050"/>
                </a:solidFill>
              </a:rPr>
              <a:t>Student Research Teams </a:t>
            </a:r>
            <a:r>
              <a:rPr lang="en-US" dirty="0"/>
              <a:t>(11) </a:t>
            </a:r>
            <a:r>
              <a:rPr lang="en-US" dirty="0">
                <a:solidFill>
                  <a:srgbClr val="00B050"/>
                </a:solidFill>
              </a:rPr>
              <a:t>&amp; Workshops </a:t>
            </a:r>
            <a:r>
              <a:rPr lang="en-US" dirty="0"/>
              <a:t>2012-2016</a:t>
            </a:r>
          </a:p>
          <a:p>
            <a:pPr marL="342900" indent="-342900">
              <a:buAutoNum type="arabicPlain" startAt="5"/>
            </a:pPr>
            <a:r>
              <a:rPr lang="en-US" dirty="0">
                <a:solidFill>
                  <a:srgbClr val="00B050"/>
                </a:solidFill>
              </a:rPr>
              <a:t>NSF TUES Grant and Teaching Workshop </a:t>
            </a:r>
            <a:r>
              <a:rPr lang="en-US" dirty="0"/>
              <a:t> 2012-2014</a:t>
            </a:r>
          </a:p>
          <a:p>
            <a:pPr marL="342900" indent="-342900">
              <a:buAutoNum type="arabicPlain" startAt="5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Channels Scholars Program (Undergrad Mentoring)</a:t>
            </a:r>
          </a:p>
          <a:p>
            <a:pPr marL="342900" indent="-342900">
              <a:buAutoNum type="arabicPlain" startAt="5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Supplement REU and Professional Development </a:t>
            </a:r>
          </a:p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10. Retention Efforts  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&amp; Recruitment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of Underrepresented 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</a:p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     and US Citizens</a:t>
            </a: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11.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Feature Articles on Diversity in 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STEM</a:t>
            </a:r>
          </a:p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12. Intro to Data Science Workshop (May 2017)</a:t>
            </a: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  <a:p>
            <a:endParaRPr lang="en-US" dirty="0" smtClean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03696"/>
            <a:ext cx="8229600" cy="762000"/>
          </a:xfrm>
        </p:spPr>
        <p:txBody>
          <a:bodyPr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sz="3600" dirty="0" smtClean="0"/>
              <a:t>Education and Diversity</a:t>
            </a:r>
            <a:endParaRPr lang="en-US" sz="3600" dirty="0"/>
          </a:p>
        </p:txBody>
      </p:sp>
      <p:sp>
        <p:nvSpPr>
          <p:cNvPr id="28674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D8071BF-A772-4C0F-8CF1-76CABA332DA2}" type="slidenum">
              <a:rPr lang="en-US">
                <a:solidFill>
                  <a:prstClr val="black"/>
                </a:solidFill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28</a:t>
            </a:fld>
            <a:endParaRPr lang="en-US">
              <a:solidFill>
                <a:prstClr val="black"/>
              </a:solidFill>
              <a:cs typeface="Arial" charset="0"/>
            </a:endParaRPr>
          </a:p>
        </p:txBody>
      </p:sp>
      <p:pic>
        <p:nvPicPr>
          <p:cNvPr id="28677" name="Picture 6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55" r="23004"/>
          <a:stretch/>
        </p:blipFill>
        <p:spPr bwMode="auto">
          <a:xfrm>
            <a:off x="7834269" y="1306270"/>
            <a:ext cx="1095555" cy="124176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chemeClr val="accent5">
                <a:lumMod val="75000"/>
                <a:alpha val="4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8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225"/>
          <a:stretch/>
        </p:blipFill>
        <p:spPr bwMode="auto">
          <a:xfrm>
            <a:off x="376476" y="1579870"/>
            <a:ext cx="1094597" cy="124176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chemeClr val="accent5">
                <a:lumMod val="75000"/>
                <a:alpha val="4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83" name="TextBox 13"/>
          <p:cNvSpPr txBox="1">
            <a:spLocks noChangeArrowheads="1"/>
          </p:cNvSpPr>
          <p:nvPr/>
        </p:nvSpPr>
        <p:spPr bwMode="auto">
          <a:xfrm>
            <a:off x="7834269" y="5536808"/>
            <a:ext cx="124364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/>
            <a:r>
              <a:rPr lang="en-US" sz="1200" dirty="0" smtClean="0">
                <a:solidFill>
                  <a:prstClr val="black"/>
                </a:solidFill>
              </a:rPr>
              <a:t> K. </a:t>
            </a:r>
            <a:r>
              <a:rPr lang="en-US" sz="1200" dirty="0" err="1" smtClean="0">
                <a:solidFill>
                  <a:prstClr val="black"/>
                </a:solidFill>
              </a:rPr>
              <a:t>Andronicos</a:t>
            </a:r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28684" name="TextBox 14"/>
          <p:cNvSpPr txBox="1">
            <a:spLocks noChangeArrowheads="1"/>
          </p:cNvSpPr>
          <p:nvPr/>
        </p:nvSpPr>
        <p:spPr bwMode="auto">
          <a:xfrm>
            <a:off x="1885493" y="1465488"/>
            <a:ext cx="5327354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dirty="0">
                <a:solidFill>
                  <a:srgbClr val="FF0000"/>
                </a:solidFill>
              </a:rPr>
              <a:t>Integrate cutting-edge, multidisciplinary research and education efforts across the center to advance the training and diversity of the work force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01" r="301" b="12676"/>
          <a:stretch/>
        </p:blipFill>
        <p:spPr>
          <a:xfrm>
            <a:off x="437164" y="4364966"/>
            <a:ext cx="1123862" cy="1277653"/>
          </a:xfrm>
          <a:prstGeom prst="rect">
            <a:avLst/>
          </a:prstGeom>
          <a:effectLst>
            <a:outerShdw blurRad="50800" dist="38100" dir="2700000" algn="tl" rotWithShape="0">
              <a:schemeClr val="accent5">
                <a:lumMod val="75000"/>
                <a:alpha val="40000"/>
              </a:scheme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95" r="19138"/>
          <a:stretch/>
        </p:blipFill>
        <p:spPr>
          <a:xfrm>
            <a:off x="7868772" y="4247726"/>
            <a:ext cx="1102693" cy="1288136"/>
          </a:xfrm>
          <a:prstGeom prst="rect">
            <a:avLst/>
          </a:prstGeom>
          <a:effectLst>
            <a:outerShdw blurRad="50800" dist="38100" dir="2700000" algn="tl" rotWithShape="0">
              <a:schemeClr val="accent5">
                <a:lumMod val="75000"/>
                <a:alpha val="40000"/>
              </a:scheme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923775" y="5599489"/>
            <a:ext cx="7136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 smtClean="0"/>
              <a:t>B. Ladd</a:t>
            </a:r>
            <a:endParaRPr lang="en-US" sz="1200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2705725" y="4143541"/>
            <a:ext cx="258677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4316952" y="4143541"/>
            <a:ext cx="258677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7965104" y="2587766"/>
            <a:ext cx="8338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 smtClean="0"/>
              <a:t>D. Kumar</a:t>
            </a:r>
            <a:endParaRPr lang="en-US" sz="1200" dirty="0"/>
          </a:p>
        </p:txBody>
      </p:sp>
      <p:sp>
        <p:nvSpPr>
          <p:cNvPr id="10" name="TextBox 9"/>
          <p:cNvSpPr txBox="1"/>
          <p:nvPr/>
        </p:nvSpPr>
        <p:spPr>
          <a:xfrm>
            <a:off x="813402" y="2821635"/>
            <a:ext cx="7608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M. Ward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253950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00417F-D8B2-4CCF-B626-8C25AD657054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-60115" y="726057"/>
            <a:ext cx="9186863" cy="762000"/>
          </a:xfrm>
        </p:spPr>
        <p:txBody>
          <a:bodyPr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sz="3600" dirty="0" smtClean="0">
                <a:solidFill>
                  <a:srgbClr val="00B050"/>
                </a:solidFill>
              </a:rPr>
              <a:t>Frontiers of Education </a:t>
            </a:r>
            <a:r>
              <a:rPr lang="en-US" sz="3600" dirty="0">
                <a:solidFill>
                  <a:srgbClr val="00B050"/>
                </a:solidFill>
              </a:rPr>
              <a:t>Program</a:t>
            </a:r>
          </a:p>
        </p:txBody>
      </p:sp>
      <p:pic>
        <p:nvPicPr>
          <p:cNvPr id="5" name="Picture 4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0007" y="1427672"/>
            <a:ext cx="6064370" cy="5188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331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A35A37-7CC2-4DF3-98C4-D1D4F37B8E03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94414" y="3186842"/>
            <a:ext cx="846883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sz="2000" b="1" dirty="0" smtClean="0">
                <a:solidFill>
                  <a:srgbClr val="00B050"/>
                </a:solidFill>
              </a:rPr>
              <a:t>SCIENCE OF </a:t>
            </a:r>
            <a:r>
              <a:rPr lang="en-US" sz="2000" b="1" dirty="0" smtClean="0">
                <a:solidFill>
                  <a:schemeClr val="accent5">
                    <a:lumMod val="75000"/>
                  </a:schemeClr>
                </a:solidFill>
              </a:rPr>
              <a:t>INFORMATION</a:t>
            </a:r>
            <a:r>
              <a:rPr lang="en-US" sz="2000" b="1" dirty="0" smtClean="0"/>
              <a:t> </a:t>
            </a:r>
            <a:r>
              <a:rPr lang="en-US" sz="2000" dirty="0" smtClean="0"/>
              <a:t>builds on Shannon’s principles to address key challenges in understanding </a:t>
            </a:r>
            <a:r>
              <a:rPr lang="en-US" sz="2000" dirty="0" smtClean="0">
                <a:solidFill>
                  <a:srgbClr val="00B050"/>
                </a:solidFill>
              </a:rPr>
              <a:t>information</a:t>
            </a:r>
            <a:r>
              <a:rPr lang="en-US" sz="2000" dirty="0" smtClean="0"/>
              <a:t> that nowadays is not only </a:t>
            </a:r>
            <a:r>
              <a:rPr lang="en-US" sz="2000" dirty="0" smtClean="0">
                <a:solidFill>
                  <a:srgbClr val="00B050"/>
                </a:solidFill>
              </a:rPr>
              <a:t>communicated</a:t>
            </a:r>
            <a:r>
              <a:rPr lang="en-US" sz="2000" dirty="0" smtClean="0"/>
              <a:t> but also </a:t>
            </a:r>
            <a:r>
              <a:rPr lang="en-US" sz="2000" dirty="0" smtClean="0">
                <a:solidFill>
                  <a:srgbClr val="FF0000"/>
                </a:solidFill>
              </a:rPr>
              <a:t>acquired</a:t>
            </a:r>
            <a:r>
              <a:rPr lang="en-US" sz="2000" dirty="0"/>
              <a:t>, </a:t>
            </a:r>
            <a:r>
              <a:rPr lang="en-US" sz="2000" dirty="0">
                <a:solidFill>
                  <a:srgbClr val="FF0000"/>
                </a:solidFill>
              </a:rPr>
              <a:t>curated</a:t>
            </a:r>
            <a:r>
              <a:rPr lang="en-US" sz="2000" dirty="0"/>
              <a:t>, </a:t>
            </a:r>
            <a:r>
              <a:rPr lang="en-US" sz="2000" dirty="0">
                <a:solidFill>
                  <a:srgbClr val="FF0000"/>
                </a:solidFill>
              </a:rPr>
              <a:t>organized</a:t>
            </a:r>
            <a:r>
              <a:rPr lang="en-US" sz="2000" dirty="0"/>
              <a:t>, </a:t>
            </a:r>
            <a:r>
              <a:rPr lang="en-US" sz="2000" dirty="0" smtClean="0">
                <a:solidFill>
                  <a:srgbClr val="FF0000"/>
                </a:solidFill>
              </a:rPr>
              <a:t>aggregated</a:t>
            </a:r>
            <a:r>
              <a:rPr lang="en-US" sz="2000" dirty="0" smtClean="0"/>
              <a:t>, </a:t>
            </a:r>
            <a:r>
              <a:rPr lang="en-US" sz="2000" dirty="0" smtClean="0">
                <a:solidFill>
                  <a:srgbClr val="FF0000"/>
                </a:solidFill>
              </a:rPr>
              <a:t>managed</a:t>
            </a:r>
            <a:r>
              <a:rPr lang="en-US" sz="2000" dirty="0" smtClean="0"/>
              <a:t>, </a:t>
            </a:r>
            <a:r>
              <a:rPr lang="en-US" sz="2000" dirty="0" smtClean="0">
                <a:solidFill>
                  <a:srgbClr val="FF0000"/>
                </a:solidFill>
              </a:rPr>
              <a:t>processed</a:t>
            </a:r>
            <a:r>
              <a:rPr lang="en-US" sz="2000" dirty="0" smtClean="0"/>
              <a:t>, </a:t>
            </a:r>
            <a:r>
              <a:rPr lang="en-US" sz="2000" dirty="0" smtClean="0">
                <a:solidFill>
                  <a:srgbClr val="FF0000"/>
                </a:solidFill>
              </a:rPr>
              <a:t>suitably abstracted and represented</a:t>
            </a:r>
            <a:r>
              <a:rPr lang="en-US" sz="2000" dirty="0" smtClean="0"/>
              <a:t>, </a:t>
            </a:r>
            <a:r>
              <a:rPr lang="en-US" sz="2000" dirty="0" smtClean="0">
                <a:solidFill>
                  <a:srgbClr val="FF0000"/>
                </a:solidFill>
              </a:rPr>
              <a:t>analyzed</a:t>
            </a:r>
            <a:r>
              <a:rPr lang="en-US" sz="2000" dirty="0"/>
              <a:t>, </a:t>
            </a:r>
            <a:r>
              <a:rPr lang="en-US" sz="2000" dirty="0" smtClean="0">
                <a:solidFill>
                  <a:srgbClr val="FF0000"/>
                </a:solidFill>
              </a:rPr>
              <a:t>inferred</a:t>
            </a:r>
            <a:r>
              <a:rPr lang="en-US" sz="2000" dirty="0" smtClean="0"/>
              <a:t>, </a:t>
            </a:r>
            <a:r>
              <a:rPr lang="en-US" sz="2000" dirty="0" smtClean="0">
                <a:solidFill>
                  <a:srgbClr val="FF0000"/>
                </a:solidFill>
              </a:rPr>
              <a:t>valued</a:t>
            </a:r>
            <a:r>
              <a:rPr lang="en-US" sz="2000" dirty="0"/>
              <a:t>, </a:t>
            </a:r>
            <a:r>
              <a:rPr lang="en-US" sz="2000" dirty="0">
                <a:solidFill>
                  <a:srgbClr val="FF0000"/>
                </a:solidFill>
              </a:rPr>
              <a:t>secured</a:t>
            </a:r>
            <a:r>
              <a:rPr lang="en-US" sz="2000" dirty="0"/>
              <a:t>, </a:t>
            </a:r>
            <a:r>
              <a:rPr lang="en-US" sz="2000" dirty="0" smtClean="0"/>
              <a:t>and </a:t>
            </a:r>
            <a:r>
              <a:rPr lang="en-US" sz="2000" dirty="0"/>
              <a:t>used in </a:t>
            </a:r>
            <a:r>
              <a:rPr lang="en-US" sz="2000" dirty="0" smtClean="0"/>
              <a:t>various scientific, engineering, and socio-economic processes. </a:t>
            </a:r>
            <a:endParaRPr lang="en-US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303028" y="841081"/>
            <a:ext cx="86602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solidFill>
                  <a:srgbClr val="00B050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Continuum Medium" pitchFamily="2" charset="0"/>
                <a:ea typeface="+mj-ea"/>
                <a:cs typeface="Arial" pitchFamily="34" charset="0"/>
              </a:rPr>
              <a:t>What is Science of Information?</a:t>
            </a:r>
            <a:endParaRPr 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790066" y="5339751"/>
            <a:ext cx="80179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err="1">
                <a:solidFill>
                  <a:schemeClr val="accent3">
                    <a:lumMod val="50000"/>
                  </a:schemeClr>
                </a:solidFill>
              </a:rPr>
              <a:t>CSoI</a:t>
            </a:r>
            <a:r>
              <a:rPr lang="en-US" b="1" u="sng" dirty="0">
                <a:solidFill>
                  <a:schemeClr val="accent3">
                    <a:lumMod val="50000"/>
                  </a:schemeClr>
                </a:solidFill>
              </a:rPr>
              <a:t> MISSION</a:t>
            </a:r>
            <a:r>
              <a:rPr lang="en-US" b="1" dirty="0"/>
              <a:t>: </a:t>
            </a:r>
            <a:r>
              <a:rPr lang="en-US" i="1" dirty="0"/>
              <a:t>Advance science and technology through a new quantitative understanding of the representation, communication and processing of </a:t>
            </a:r>
            <a:r>
              <a:rPr lang="en-US" i="1" dirty="0">
                <a:solidFill>
                  <a:schemeClr val="accent5">
                    <a:lumMod val="50000"/>
                  </a:schemeClr>
                </a:solidFill>
              </a:rPr>
              <a:t>information</a:t>
            </a:r>
            <a:r>
              <a:rPr lang="en-US" i="1" dirty="0"/>
              <a:t> in biological, physical, social and engineering </a:t>
            </a:r>
            <a:r>
              <a:rPr lang="en-US" i="1" dirty="0" smtClean="0"/>
              <a:t>systems.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494412" y="1725178"/>
            <a:ext cx="8468833" cy="1323492"/>
            <a:chOff x="494412" y="1725178"/>
            <a:chExt cx="8468833" cy="1323492"/>
          </a:xfrm>
        </p:grpSpPr>
        <p:sp>
          <p:nvSpPr>
            <p:cNvPr id="3" name="TextBox 2"/>
            <p:cNvSpPr txBox="1"/>
            <p:nvPr/>
          </p:nvSpPr>
          <p:spPr>
            <a:xfrm>
              <a:off x="494412" y="1725231"/>
              <a:ext cx="7426819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Clr>
                  <a:schemeClr val="tx2"/>
                </a:buClr>
                <a:buFont typeface="Wingdings" panose="05000000000000000000" pitchFamily="2" charset="2"/>
                <a:buChar char="§"/>
              </a:pPr>
              <a:r>
                <a:rPr lang="en-US" sz="2000" dirty="0">
                  <a:solidFill>
                    <a:srgbClr val="0070C0"/>
                  </a:solidFill>
                </a:rPr>
                <a:t>Claude Shannon </a:t>
              </a:r>
              <a:r>
                <a:rPr lang="en-US" sz="2000" dirty="0"/>
                <a:t>laid the foundation of </a:t>
              </a:r>
              <a:r>
                <a:rPr lang="en-US" sz="2000" dirty="0">
                  <a:solidFill>
                    <a:schemeClr val="accent5">
                      <a:lumMod val="75000"/>
                    </a:schemeClr>
                  </a:solidFill>
                </a:rPr>
                <a:t>information theory</a:t>
              </a:r>
              <a:r>
                <a:rPr lang="en-US" sz="2000" dirty="0"/>
                <a:t>, </a:t>
              </a:r>
              <a:r>
                <a:rPr lang="en-US" sz="2000" dirty="0" smtClean="0"/>
                <a:t>demonstrating that </a:t>
              </a:r>
              <a:r>
                <a:rPr lang="en-US" sz="2000" dirty="0"/>
                <a:t>problems of </a:t>
              </a:r>
              <a:r>
                <a:rPr lang="en-US" sz="2000" dirty="0">
                  <a:solidFill>
                    <a:schemeClr val="accent5">
                      <a:lumMod val="75000"/>
                    </a:schemeClr>
                  </a:solidFill>
                </a:rPr>
                <a:t>data transmission </a:t>
              </a:r>
              <a:r>
                <a:rPr lang="en-US" sz="2000" dirty="0"/>
                <a:t>and </a:t>
              </a:r>
              <a:r>
                <a:rPr lang="en-US" sz="2000" dirty="0" smtClean="0">
                  <a:solidFill>
                    <a:schemeClr val="accent5">
                      <a:lumMod val="75000"/>
                    </a:schemeClr>
                  </a:solidFill>
                </a:rPr>
                <a:t>compression</a:t>
              </a:r>
              <a:r>
                <a:rPr lang="en-US" sz="2000" dirty="0" smtClean="0"/>
                <a:t> (i.e., </a:t>
              </a:r>
              <a:r>
                <a:rPr lang="en-US" sz="2000" i="1" dirty="0" smtClean="0">
                  <a:solidFill>
                    <a:schemeClr val="accent3">
                      <a:lumMod val="50000"/>
                    </a:schemeClr>
                  </a:solidFill>
                </a:rPr>
                <a:t>reliably reproducing data</a:t>
              </a:r>
              <a:r>
                <a:rPr lang="en-US" sz="2000" dirty="0" smtClean="0"/>
                <a:t>) can </a:t>
              </a:r>
              <a:r>
                <a:rPr lang="en-US" sz="2000" dirty="0"/>
                <a:t>be </a:t>
              </a:r>
              <a:r>
                <a:rPr lang="en-US" sz="2000" dirty="0" smtClean="0"/>
                <a:t>precisely modeled formulated</a:t>
              </a:r>
              <a:r>
                <a:rPr lang="en-US" sz="2000" dirty="0"/>
                <a:t>, and analyzed.</a:t>
              </a:r>
            </a:p>
          </p:txBody>
        </p:sp>
        <p:pic>
          <p:nvPicPr>
            <p:cNvPr id="9" name="Picture 8" descr="claude.shannon.gif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921232" y="1725178"/>
              <a:ext cx="1042013" cy="130820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419472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480" y="631232"/>
            <a:ext cx="8229600" cy="762000"/>
          </a:xfrm>
        </p:spPr>
        <p:txBody>
          <a:bodyPr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sz="3600" dirty="0" smtClean="0"/>
              <a:t>Knowledge Transfer</a:t>
            </a:r>
            <a:endParaRPr lang="en-US" sz="3600" dirty="0"/>
          </a:p>
        </p:txBody>
      </p:sp>
      <p:sp>
        <p:nvSpPr>
          <p:cNvPr id="5" name="Oval 4"/>
          <p:cNvSpPr/>
          <p:nvPr/>
        </p:nvSpPr>
        <p:spPr>
          <a:xfrm>
            <a:off x="4876800" y="1676400"/>
            <a:ext cx="1143000" cy="1143000"/>
          </a:xfrm>
          <a:prstGeom prst="ellipse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5842000" y="2627313"/>
            <a:ext cx="1143000" cy="1143000"/>
          </a:xfrm>
          <a:prstGeom prst="ellipse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6070600" y="3860800"/>
            <a:ext cx="1143000" cy="1143000"/>
          </a:xfrm>
          <a:prstGeom prst="ellipse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5486400" y="5029200"/>
            <a:ext cx="1143000" cy="1143000"/>
          </a:xfrm>
          <a:prstGeom prst="ellipse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4318000" y="5486400"/>
            <a:ext cx="1143000" cy="1143000"/>
          </a:xfrm>
          <a:prstGeom prst="ellipse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3087688" y="5334000"/>
            <a:ext cx="1143000" cy="1143000"/>
          </a:xfrm>
          <a:prstGeom prst="ellipse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2057400" y="4495800"/>
            <a:ext cx="1143000" cy="1143000"/>
          </a:xfrm>
          <a:prstGeom prst="ellipse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1905000" y="3276600"/>
            <a:ext cx="1143000" cy="1143000"/>
          </a:xfrm>
          <a:prstGeom prst="ellipse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2438400" y="2133600"/>
            <a:ext cx="1143000" cy="1143000"/>
          </a:xfrm>
          <a:prstGeom prst="ellipse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3617913" y="1587500"/>
            <a:ext cx="1143000" cy="1143000"/>
          </a:xfrm>
          <a:prstGeom prst="ellipse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8445" name="TextBox 14"/>
          <p:cNvSpPr txBox="1">
            <a:spLocks noChangeArrowheads="1"/>
          </p:cNvSpPr>
          <p:nvPr/>
        </p:nvSpPr>
        <p:spPr bwMode="auto">
          <a:xfrm>
            <a:off x="196027" y="1863168"/>
            <a:ext cx="8947974" cy="5001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569913" lvl="1" indent="-285750" fontAlgn="auto">
              <a:spcBef>
                <a:spcPts val="0"/>
              </a:spcBef>
              <a:spcAft>
                <a:spcPts val="600"/>
              </a:spcAft>
              <a:buClr>
                <a:srgbClr val="008A3E"/>
              </a:buClr>
              <a:buFont typeface="Wingdings" panose="05000000000000000000" pitchFamily="2" charset="2"/>
              <a:buChar char="§"/>
              <a:defRPr/>
            </a:pPr>
            <a:r>
              <a:rPr lang="en-US" sz="2200" dirty="0" err="1" smtClean="0">
                <a:solidFill>
                  <a:srgbClr val="0070C0"/>
                </a:solidFill>
              </a:rPr>
              <a:t>CSoI</a:t>
            </a:r>
            <a:r>
              <a:rPr lang="en-US" sz="2200" dirty="0" smtClean="0">
                <a:solidFill>
                  <a:srgbClr val="0070C0"/>
                </a:solidFill>
              </a:rPr>
              <a:t> </a:t>
            </a:r>
            <a:r>
              <a:rPr lang="en-US" sz="2200" dirty="0">
                <a:solidFill>
                  <a:srgbClr val="0070C0"/>
                </a:solidFill>
              </a:rPr>
              <a:t>members brought $1M funding from industry</a:t>
            </a:r>
          </a:p>
          <a:p>
            <a:pPr marL="569913" lvl="1" indent="-285750" fontAlgn="auto">
              <a:spcBef>
                <a:spcPts val="0"/>
              </a:spcBef>
              <a:spcAft>
                <a:spcPts val="600"/>
              </a:spcAft>
              <a:buClr>
                <a:srgbClr val="008A3E"/>
              </a:buClr>
              <a:buFont typeface="Wingdings" panose="05000000000000000000" pitchFamily="2" charset="2"/>
              <a:buChar char="§"/>
              <a:defRPr/>
            </a:pPr>
            <a:r>
              <a:rPr lang="en-US" sz="2200" dirty="0" err="1">
                <a:solidFill>
                  <a:srgbClr val="0070C0"/>
                </a:solidFill>
              </a:rPr>
              <a:t>CSoI</a:t>
            </a:r>
            <a:r>
              <a:rPr lang="en-US" sz="2200" dirty="0">
                <a:solidFill>
                  <a:srgbClr val="0070C0"/>
                </a:solidFill>
              </a:rPr>
              <a:t> &amp; Bell Labs Workshop, September 2013</a:t>
            </a:r>
          </a:p>
          <a:p>
            <a:pPr marL="569913" lvl="1" indent="-285750" fontAlgn="auto">
              <a:spcBef>
                <a:spcPts val="0"/>
              </a:spcBef>
              <a:spcAft>
                <a:spcPts val="600"/>
              </a:spcAft>
              <a:buClr>
                <a:srgbClr val="008A3E"/>
              </a:buClr>
              <a:buFont typeface="Wingdings" panose="05000000000000000000" pitchFamily="2" charset="2"/>
              <a:buChar char="§"/>
              <a:defRPr/>
            </a:pPr>
            <a:r>
              <a:rPr lang="en-US" sz="2200" dirty="0">
                <a:solidFill>
                  <a:srgbClr val="0070C0"/>
                </a:solidFill>
              </a:rPr>
              <a:t>Industrial Workshop, Chicago, </a:t>
            </a:r>
            <a:r>
              <a:rPr lang="en-US" sz="2200" dirty="0" smtClean="0">
                <a:solidFill>
                  <a:srgbClr val="0070C0"/>
                </a:solidFill>
              </a:rPr>
              <a:t>2013</a:t>
            </a:r>
          </a:p>
          <a:p>
            <a:pPr marL="569913" lvl="1" indent="-285750" fontAlgn="auto">
              <a:spcBef>
                <a:spcPts val="0"/>
              </a:spcBef>
              <a:spcAft>
                <a:spcPts val="600"/>
              </a:spcAft>
              <a:buClr>
                <a:srgbClr val="008A3E"/>
              </a:buClr>
              <a:buFont typeface="Wingdings" panose="05000000000000000000" pitchFamily="2" charset="2"/>
              <a:buChar char="§"/>
              <a:defRPr/>
            </a:pPr>
            <a:r>
              <a:rPr lang="en-US" sz="2200" dirty="0">
                <a:solidFill>
                  <a:srgbClr val="0070C0"/>
                </a:solidFill>
              </a:rPr>
              <a:t>International collaborations </a:t>
            </a:r>
            <a:r>
              <a:rPr lang="en-US" sz="2200" dirty="0"/>
              <a:t>(LINCS, </a:t>
            </a:r>
            <a:r>
              <a:rPr lang="en-US" sz="2200" dirty="0" smtClean="0"/>
              <a:t>ETH, Helsinki HIIT)</a:t>
            </a:r>
            <a:endParaRPr lang="en-US" sz="2200" dirty="0">
              <a:solidFill>
                <a:srgbClr val="0070C0"/>
              </a:solidFill>
            </a:endParaRPr>
          </a:p>
          <a:p>
            <a:pPr marL="569913" lvl="1" indent="-285750" fontAlgn="auto">
              <a:spcBef>
                <a:spcPts val="0"/>
              </a:spcBef>
              <a:spcAft>
                <a:spcPts val="600"/>
              </a:spcAft>
              <a:buClr>
                <a:srgbClr val="008A3E"/>
              </a:buClr>
              <a:buFont typeface="Wingdings" panose="05000000000000000000" pitchFamily="2" charset="2"/>
              <a:buChar char="§"/>
              <a:defRPr/>
            </a:pPr>
            <a:r>
              <a:rPr lang="en-US" sz="2200" dirty="0" smtClean="0">
                <a:solidFill>
                  <a:srgbClr val="0070C0"/>
                </a:solidFill>
                <a:latin typeface="+mn-lt"/>
              </a:rPr>
              <a:t>SoiHub.org</a:t>
            </a:r>
            <a:r>
              <a:rPr lang="en-US" sz="2200" dirty="0" smtClean="0">
                <a:latin typeface="+mn-lt"/>
              </a:rPr>
              <a:t> refined with wiki to enhance communication</a:t>
            </a:r>
            <a:endParaRPr lang="en-US" sz="2200" dirty="0">
              <a:latin typeface="+mn-lt"/>
            </a:endParaRPr>
          </a:p>
          <a:p>
            <a:pPr marL="569913" lvl="1" indent="-285750" fontAlgn="auto">
              <a:spcBef>
                <a:spcPts val="0"/>
              </a:spcBef>
              <a:spcAft>
                <a:spcPts val="600"/>
              </a:spcAft>
              <a:buClr>
                <a:srgbClr val="008A3E"/>
              </a:buClr>
              <a:buFont typeface="Wingdings" panose="05000000000000000000" pitchFamily="2" charset="2"/>
              <a:buChar char="§"/>
              <a:defRPr/>
            </a:pPr>
            <a:r>
              <a:rPr lang="en-US" sz="2200" dirty="0" smtClean="0">
                <a:solidFill>
                  <a:srgbClr val="0070C0"/>
                </a:solidFill>
                <a:latin typeface="+mn-lt"/>
              </a:rPr>
              <a:t>Brown Bag and research</a:t>
            </a:r>
            <a:r>
              <a:rPr lang="en-US" sz="2200" dirty="0" smtClean="0">
                <a:latin typeface="+mn-lt"/>
              </a:rPr>
              <a:t> seminars, </a:t>
            </a:r>
            <a:r>
              <a:rPr lang="en-US" sz="2200" dirty="0" smtClean="0">
                <a:solidFill>
                  <a:srgbClr val="0070C0"/>
                </a:solidFill>
                <a:latin typeface="+mn-lt"/>
              </a:rPr>
              <a:t>Prestige Lecture </a:t>
            </a:r>
            <a:r>
              <a:rPr lang="en-US" sz="2200" dirty="0">
                <a:solidFill>
                  <a:srgbClr val="0070C0"/>
                </a:solidFill>
                <a:latin typeface="+mn-lt"/>
              </a:rPr>
              <a:t>S</a:t>
            </a:r>
            <a:r>
              <a:rPr lang="en-US" sz="2200" dirty="0" smtClean="0">
                <a:solidFill>
                  <a:srgbClr val="0070C0"/>
                </a:solidFill>
                <a:latin typeface="+mn-lt"/>
              </a:rPr>
              <a:t>eries</a:t>
            </a:r>
            <a:endParaRPr lang="en-US" sz="2200" dirty="0">
              <a:solidFill>
                <a:srgbClr val="0070C0"/>
              </a:solidFill>
              <a:latin typeface="+mn-lt"/>
            </a:endParaRPr>
          </a:p>
          <a:p>
            <a:pPr marL="569913" lvl="1" indent="-285750" fontAlgn="auto">
              <a:spcBef>
                <a:spcPts val="0"/>
              </a:spcBef>
              <a:spcAft>
                <a:spcPts val="600"/>
              </a:spcAft>
              <a:buClr>
                <a:srgbClr val="008A3E"/>
              </a:buClr>
              <a:buFont typeface="Wingdings" panose="05000000000000000000" pitchFamily="2" charset="2"/>
              <a:buChar char="§"/>
              <a:defRPr/>
            </a:pPr>
            <a:r>
              <a:rPr lang="en-US" sz="2200" dirty="0" smtClean="0">
                <a:solidFill>
                  <a:schemeClr val="accent4">
                    <a:lumMod val="50000"/>
                  </a:schemeClr>
                </a:solidFill>
                <a:latin typeface="+mn-lt"/>
              </a:rPr>
              <a:t>Special issue </a:t>
            </a:r>
            <a:r>
              <a:rPr lang="en-US" sz="2200" dirty="0" smtClean="0">
                <a:latin typeface="+mn-lt"/>
              </a:rPr>
              <a:t>in </a:t>
            </a:r>
            <a:r>
              <a:rPr lang="en-US" sz="2200" i="1" dirty="0" smtClean="0">
                <a:solidFill>
                  <a:schemeClr val="accent5">
                    <a:lumMod val="75000"/>
                  </a:schemeClr>
                </a:solidFill>
                <a:latin typeface="+mn-lt"/>
              </a:rPr>
              <a:t>Proceedings of IEEE </a:t>
            </a:r>
            <a:r>
              <a:rPr lang="en-US" sz="2200" dirty="0" smtClean="0">
                <a:latin typeface="+mn-lt"/>
              </a:rPr>
              <a:t>on </a:t>
            </a:r>
            <a:r>
              <a:rPr lang="en-US" sz="2200" dirty="0" err="1" smtClean="0">
                <a:solidFill>
                  <a:schemeClr val="accent5">
                    <a:lumMod val="75000"/>
                  </a:schemeClr>
                </a:solidFill>
                <a:latin typeface="+mn-lt"/>
              </a:rPr>
              <a:t>SoI</a:t>
            </a:r>
            <a:r>
              <a:rPr lang="en-US" sz="2200" dirty="0" smtClean="0">
                <a:latin typeface="+mn-lt"/>
              </a:rPr>
              <a:t>, 2017</a:t>
            </a:r>
            <a:endParaRPr lang="en-US" sz="2200" dirty="0" smtClean="0">
              <a:solidFill>
                <a:srgbClr val="0070C0"/>
              </a:solidFill>
              <a:latin typeface="+mn-lt"/>
            </a:endParaRPr>
          </a:p>
          <a:p>
            <a:pPr marL="569913" lvl="1" indent="-285750" fontAlgn="auto">
              <a:spcBef>
                <a:spcPts val="0"/>
              </a:spcBef>
              <a:spcAft>
                <a:spcPts val="600"/>
              </a:spcAft>
              <a:buClr>
                <a:srgbClr val="008A3E"/>
              </a:buClr>
              <a:buFont typeface="Wingdings" panose="05000000000000000000" pitchFamily="2" charset="2"/>
              <a:buChar char="§"/>
              <a:defRPr/>
            </a:pPr>
            <a:r>
              <a:rPr lang="en-US" sz="2200" dirty="0" smtClean="0">
                <a:solidFill>
                  <a:srgbClr val="0070C0"/>
                </a:solidFill>
                <a:latin typeface="+mn-lt"/>
              </a:rPr>
              <a:t>Special Session </a:t>
            </a:r>
            <a:r>
              <a:rPr lang="en-US" sz="2200" dirty="0" smtClean="0">
                <a:latin typeface="+mn-lt"/>
              </a:rPr>
              <a:t>on </a:t>
            </a:r>
            <a:r>
              <a:rPr lang="en-US" sz="2200" dirty="0" err="1" smtClean="0">
                <a:latin typeface="+mn-lt"/>
              </a:rPr>
              <a:t>SoI</a:t>
            </a:r>
            <a:r>
              <a:rPr lang="en-US" sz="2200" dirty="0" smtClean="0">
                <a:latin typeface="+mn-lt"/>
              </a:rPr>
              <a:t> – </a:t>
            </a:r>
            <a:r>
              <a:rPr lang="en-US" sz="2200" dirty="0" smtClean="0">
                <a:solidFill>
                  <a:schemeClr val="accent2">
                    <a:lumMod val="25000"/>
                  </a:schemeClr>
                </a:solidFill>
                <a:latin typeface="+mn-lt"/>
              </a:rPr>
              <a:t>CISS’ 12 Princeton, ITA 2014</a:t>
            </a:r>
          </a:p>
          <a:p>
            <a:pPr marL="569913" lvl="1" indent="-285750" fontAlgn="auto">
              <a:spcBef>
                <a:spcPts val="0"/>
              </a:spcBef>
              <a:spcAft>
                <a:spcPts val="600"/>
              </a:spcAft>
              <a:buClr>
                <a:srgbClr val="008A3E"/>
              </a:buClr>
              <a:buFont typeface="Wingdings" panose="05000000000000000000" pitchFamily="2" charset="2"/>
              <a:buChar char="§"/>
              <a:defRPr/>
            </a:pPr>
            <a:r>
              <a:rPr lang="en-US" sz="2200" dirty="0" err="1" smtClean="0">
                <a:solidFill>
                  <a:srgbClr val="0070C0"/>
                </a:solidFill>
                <a:latin typeface="+mn-lt"/>
              </a:rPr>
              <a:t>SoI</a:t>
            </a:r>
            <a:r>
              <a:rPr lang="en-US" sz="2200" dirty="0" smtClean="0">
                <a:solidFill>
                  <a:srgbClr val="0070C0"/>
                </a:solidFill>
                <a:latin typeface="+mn-lt"/>
              </a:rPr>
              <a:t> Day </a:t>
            </a:r>
            <a:r>
              <a:rPr lang="en-US" sz="2200" dirty="0" smtClean="0">
                <a:latin typeface="+mn-lt"/>
              </a:rPr>
              <a:t>(Berkeley, Texas A&amp;M, UIUC, MIT, Howard, 2014)</a:t>
            </a:r>
          </a:p>
          <a:p>
            <a:pPr marL="569913" lvl="1" indent="-285750" fontAlgn="auto">
              <a:spcBef>
                <a:spcPts val="0"/>
              </a:spcBef>
              <a:spcAft>
                <a:spcPts val="600"/>
              </a:spcAft>
              <a:buClr>
                <a:srgbClr val="008A3E"/>
              </a:buClr>
              <a:buFont typeface="Wingdings" panose="05000000000000000000" pitchFamily="2" charset="2"/>
              <a:buChar char="§"/>
              <a:defRPr/>
            </a:pPr>
            <a:r>
              <a:rPr lang="en-US" sz="2200" dirty="0" smtClean="0">
                <a:solidFill>
                  <a:srgbClr val="0070C0"/>
                </a:solidFill>
                <a:latin typeface="+mn-lt"/>
              </a:rPr>
              <a:t>Challenges </a:t>
            </a:r>
            <a:r>
              <a:rPr lang="en-US" sz="2200" dirty="0">
                <a:solidFill>
                  <a:srgbClr val="0070C0"/>
                </a:solidFill>
                <a:latin typeface="+mn-lt"/>
              </a:rPr>
              <a:t>&amp;</a:t>
            </a:r>
            <a:r>
              <a:rPr lang="en-US" sz="2200" dirty="0" smtClean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2200" dirty="0">
                <a:solidFill>
                  <a:srgbClr val="0070C0"/>
                </a:solidFill>
                <a:latin typeface="+mn-lt"/>
              </a:rPr>
              <a:t>Opportunities </a:t>
            </a:r>
            <a:r>
              <a:rPr lang="en-US" sz="2200" dirty="0" err="1" smtClean="0">
                <a:solidFill>
                  <a:srgbClr val="0070C0"/>
                </a:solidFill>
                <a:latin typeface="+mn-lt"/>
              </a:rPr>
              <a:t>SoI</a:t>
            </a:r>
            <a:r>
              <a:rPr lang="en-US" sz="2200" dirty="0" smtClean="0">
                <a:solidFill>
                  <a:srgbClr val="0070C0"/>
                </a:solidFill>
                <a:latin typeface="+mn-lt"/>
              </a:rPr>
              <a:t>: </a:t>
            </a:r>
            <a:r>
              <a:rPr lang="en-US" sz="2200" dirty="0">
                <a:solidFill>
                  <a:srgbClr val="0070C0"/>
                </a:solidFill>
                <a:latin typeface="+mn-lt"/>
              </a:rPr>
              <a:t>A </a:t>
            </a:r>
            <a:r>
              <a:rPr lang="en-US" sz="2200" dirty="0" smtClean="0">
                <a:solidFill>
                  <a:srgbClr val="0070C0"/>
                </a:solidFill>
                <a:latin typeface="+mn-lt"/>
              </a:rPr>
              <a:t>Symposium, </a:t>
            </a:r>
            <a:r>
              <a:rPr lang="en-US" sz="2000" dirty="0" smtClean="0">
                <a:latin typeface="+mn-lt"/>
              </a:rPr>
              <a:t>NAE, Irvine, 2014</a:t>
            </a:r>
          </a:p>
          <a:p>
            <a:pPr marL="569913" lvl="1" indent="-285750" fontAlgn="auto">
              <a:spcBef>
                <a:spcPts val="0"/>
              </a:spcBef>
              <a:spcAft>
                <a:spcPts val="600"/>
              </a:spcAft>
              <a:buClr>
                <a:srgbClr val="008A3E"/>
              </a:buClr>
              <a:buFont typeface="Wingdings" panose="05000000000000000000" pitchFamily="2" charset="2"/>
              <a:buChar char="§"/>
              <a:defRPr/>
            </a:pPr>
            <a:r>
              <a:rPr lang="en-US" sz="2200" dirty="0">
                <a:solidFill>
                  <a:srgbClr val="0070C0"/>
                </a:solidFill>
              </a:rPr>
              <a:t>Article about </a:t>
            </a:r>
            <a:r>
              <a:rPr lang="en-US" sz="2200" dirty="0" err="1">
                <a:solidFill>
                  <a:schemeClr val="accent2">
                    <a:lumMod val="25000"/>
                  </a:schemeClr>
                </a:solidFill>
              </a:rPr>
              <a:t>CSoI</a:t>
            </a:r>
            <a:r>
              <a:rPr lang="en-US" sz="2200" dirty="0"/>
              <a:t> </a:t>
            </a:r>
            <a:r>
              <a:rPr lang="en-US" sz="2200" dirty="0">
                <a:solidFill>
                  <a:srgbClr val="0070C0"/>
                </a:solidFill>
              </a:rPr>
              <a:t>activities</a:t>
            </a:r>
            <a:r>
              <a:rPr lang="en-US" sz="2200" dirty="0"/>
              <a:t> </a:t>
            </a:r>
            <a:r>
              <a:rPr lang="en-US" sz="2200" dirty="0">
                <a:solidFill>
                  <a:srgbClr val="0070C0"/>
                </a:solidFill>
              </a:rPr>
              <a:t>in</a:t>
            </a:r>
            <a:r>
              <a:rPr lang="en-US" sz="2200" dirty="0"/>
              <a:t> </a:t>
            </a:r>
            <a:r>
              <a:rPr lang="en-US" sz="2200" dirty="0">
                <a:solidFill>
                  <a:schemeClr val="accent2">
                    <a:lumMod val="25000"/>
                  </a:schemeClr>
                </a:solidFill>
              </a:rPr>
              <a:t>IT </a:t>
            </a:r>
            <a:r>
              <a:rPr lang="en-US" sz="2200" dirty="0" smtClean="0">
                <a:solidFill>
                  <a:schemeClr val="accent2">
                    <a:lumMod val="25000"/>
                  </a:schemeClr>
                </a:solidFill>
              </a:rPr>
              <a:t>News</a:t>
            </a:r>
          </a:p>
          <a:p>
            <a:pPr marL="569913" lvl="1" indent="-285750" fontAlgn="auto">
              <a:spcBef>
                <a:spcPts val="0"/>
              </a:spcBef>
              <a:spcAft>
                <a:spcPts val="600"/>
              </a:spcAft>
              <a:buClr>
                <a:srgbClr val="008A3E"/>
              </a:buClr>
              <a:buFont typeface="Wingdings" panose="05000000000000000000" pitchFamily="2" charset="2"/>
              <a:buChar char="§"/>
              <a:defRPr/>
            </a:pPr>
            <a:r>
              <a:rPr lang="en-US" sz="2200" dirty="0" smtClean="0">
                <a:solidFill>
                  <a:srgbClr val="0070C0"/>
                </a:solidFill>
                <a:latin typeface="+mn-lt"/>
              </a:rPr>
              <a:t>Joint workshop with our International Partners, </a:t>
            </a:r>
            <a:r>
              <a:rPr lang="en-US" sz="2200" dirty="0" smtClean="0">
                <a:latin typeface="+mn-lt"/>
              </a:rPr>
              <a:t>September 2017</a:t>
            </a:r>
            <a:endParaRPr lang="en-US" sz="1600" dirty="0">
              <a:latin typeface="+mn-lt"/>
            </a:endParaRPr>
          </a:p>
        </p:txBody>
      </p:sp>
      <p:sp>
        <p:nvSpPr>
          <p:cNvPr id="29709" name="Slide Number Placeholder 14"/>
          <p:cNvSpPr>
            <a:spLocks noGrp="1"/>
          </p:cNvSpPr>
          <p:nvPr>
            <p:ph type="sldNum" sz="quarter" idx="12"/>
          </p:nvPr>
        </p:nvSpPr>
        <p:spPr bwMode="auto">
          <a:xfrm>
            <a:off x="7845684" y="3198966"/>
            <a:ext cx="1231278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 err="1" smtClean="0">
                <a:cs typeface="Arial" charset="0"/>
              </a:rPr>
              <a:t>Ananth</a:t>
            </a:r>
            <a:r>
              <a:rPr lang="en-US" sz="1200" dirty="0" smtClean="0">
                <a:cs typeface="Arial" charset="0"/>
              </a:rPr>
              <a:t> </a:t>
            </a:r>
            <a:r>
              <a:rPr lang="en-US" sz="1200" dirty="0" err="1" smtClean="0">
                <a:cs typeface="Arial" charset="0"/>
              </a:rPr>
              <a:t>Grama</a:t>
            </a:r>
            <a:r>
              <a:rPr lang="en-US" sz="1200" dirty="0" smtClean="0">
                <a:cs typeface="Arial" charset="0"/>
              </a:rPr>
              <a:t> </a:t>
            </a:r>
            <a:endParaRPr lang="en-US" sz="1200" dirty="0">
              <a:cs typeface="Arial" charset="0"/>
            </a:endParaRPr>
          </a:p>
        </p:txBody>
      </p:sp>
      <p:pic>
        <p:nvPicPr>
          <p:cNvPr id="16" name="Picture 2" descr="C:\Users\ywchoi\Desktop\NSF\portraits\Grama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051800" y="1922806"/>
            <a:ext cx="930275" cy="1354138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schemeClr val="accent5">
                <a:lumMod val="75000"/>
                <a:alpha val="40000"/>
              </a:schemeClr>
            </a:outerShdw>
          </a:effectLst>
        </p:spPr>
      </p:pic>
      <p:sp>
        <p:nvSpPr>
          <p:cNvPr id="29711" name="TextBox 17"/>
          <p:cNvSpPr txBox="1">
            <a:spLocks noChangeArrowheads="1"/>
          </p:cNvSpPr>
          <p:nvPr/>
        </p:nvSpPr>
        <p:spPr bwMode="auto">
          <a:xfrm>
            <a:off x="776288" y="1647825"/>
            <a:ext cx="774065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475785" y="1247716"/>
            <a:ext cx="838845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Develop effective mechanism for interactions between the center and external stakeholder to support the exchange of knowledge, data, and application of new technology.</a:t>
            </a:r>
            <a:endParaRPr lang="en-US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8211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3499" y="1347090"/>
            <a:ext cx="2730501" cy="2577047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1813" y="601218"/>
            <a:ext cx="8229600" cy="762000"/>
          </a:xfrm>
        </p:spPr>
        <p:txBody>
          <a:bodyPr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sz="3200" dirty="0" smtClean="0">
                <a:solidFill>
                  <a:srgbClr val="008A3E"/>
                </a:solidFill>
              </a:rPr>
              <a:t>Prestige Lecture Series</a:t>
            </a:r>
            <a:endParaRPr lang="en-US" sz="3200" dirty="0">
              <a:solidFill>
                <a:srgbClr val="008A3E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4876800" y="1581514"/>
            <a:ext cx="1143000" cy="1143000"/>
          </a:xfrm>
          <a:prstGeom prst="ellipse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5842000" y="2532427"/>
            <a:ext cx="1143000" cy="1143000"/>
          </a:xfrm>
          <a:prstGeom prst="ellipse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6070600" y="3765914"/>
            <a:ext cx="1143000" cy="1143000"/>
          </a:xfrm>
          <a:prstGeom prst="ellipse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5486400" y="4934314"/>
            <a:ext cx="1143000" cy="1143000"/>
          </a:xfrm>
          <a:prstGeom prst="ellipse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4318000" y="5391514"/>
            <a:ext cx="1143000" cy="1143000"/>
          </a:xfrm>
          <a:prstGeom prst="ellipse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3087688" y="5239114"/>
            <a:ext cx="1143000" cy="1143000"/>
          </a:xfrm>
          <a:prstGeom prst="ellipse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2057400" y="4400914"/>
            <a:ext cx="1143000" cy="1143000"/>
          </a:xfrm>
          <a:prstGeom prst="ellipse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1905000" y="3181714"/>
            <a:ext cx="1143000" cy="1143000"/>
          </a:xfrm>
          <a:prstGeom prst="ellipse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2438400" y="2038714"/>
            <a:ext cx="1143000" cy="1143000"/>
          </a:xfrm>
          <a:prstGeom prst="ellipse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3617913" y="1492614"/>
            <a:ext cx="1143000" cy="1143000"/>
          </a:xfrm>
          <a:prstGeom prst="ellipse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9709" name="Slide Number Placeholder 1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6A7981D6-B954-40A4-8694-19AC67BA3664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31</a:t>
            </a:fld>
            <a:endParaRPr lang="en-US">
              <a:cs typeface="Arial" charset="0"/>
            </a:endParaRPr>
          </a:p>
        </p:txBody>
      </p:sp>
      <p:sp>
        <p:nvSpPr>
          <p:cNvPr id="29711" name="TextBox 17"/>
          <p:cNvSpPr txBox="1">
            <a:spLocks noChangeArrowheads="1"/>
          </p:cNvSpPr>
          <p:nvPr/>
        </p:nvSpPr>
        <p:spPr bwMode="auto">
          <a:xfrm>
            <a:off x="776288" y="1552939"/>
            <a:ext cx="774065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8" name="Oval 17"/>
          <p:cNvSpPr/>
          <p:nvPr/>
        </p:nvSpPr>
        <p:spPr>
          <a:xfrm>
            <a:off x="2590800" y="2191114"/>
            <a:ext cx="1143000" cy="1143000"/>
          </a:xfrm>
          <a:prstGeom prst="ellipse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2590800" y="2191114"/>
            <a:ext cx="1143000" cy="1143000"/>
          </a:xfrm>
          <a:prstGeom prst="ellipse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pic>
        <p:nvPicPr>
          <p:cNvPr id="1026" name="Picture 2" descr="C:\Users\spa\AppData\Local\Temp\prestige-poster-montage-108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9" y="1513784"/>
            <a:ext cx="6340983" cy="5137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3500" y="3675427"/>
            <a:ext cx="2730500" cy="31039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3500" y="1277124"/>
            <a:ext cx="2683558" cy="2894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698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66185" y="1687551"/>
            <a:ext cx="7731766" cy="4221163"/>
          </a:xfrm>
        </p:spPr>
        <p:txBody>
          <a:bodyPr>
            <a:noAutofit/>
          </a:bodyPr>
          <a:lstStyle/>
          <a:p>
            <a:pPr marL="457200" indent="-457200">
              <a:buClr>
                <a:srgbClr val="0070C0"/>
              </a:buClr>
              <a:buAutoNum type="arabicPeriod"/>
            </a:pPr>
            <a:r>
              <a:rPr lang="en-US" sz="2400" dirty="0" smtClean="0">
                <a:solidFill>
                  <a:srgbClr val="00B050"/>
                </a:solidFill>
              </a:rPr>
              <a:t>Science of Information</a:t>
            </a:r>
          </a:p>
          <a:p>
            <a:pPr marL="457200" indent="-457200">
              <a:buAutoNum type="arabicPeriod"/>
            </a:pPr>
            <a:r>
              <a:rPr lang="en-US" sz="2400" dirty="0" err="1" smtClean="0">
                <a:solidFill>
                  <a:srgbClr val="00B050"/>
                </a:solidFill>
              </a:rPr>
              <a:t>CSoI</a:t>
            </a:r>
            <a:r>
              <a:rPr lang="en-US" sz="2400" dirty="0" smtClean="0">
                <a:solidFill>
                  <a:srgbClr val="00B050"/>
                </a:solidFill>
              </a:rPr>
              <a:t> Team &amp; History</a:t>
            </a:r>
          </a:p>
          <a:p>
            <a:pPr marL="457200" indent="-457200">
              <a:buAutoNum type="arabicPeriod"/>
            </a:pP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</a:rPr>
              <a:t>Research Plan</a:t>
            </a:r>
          </a:p>
          <a:p>
            <a:pPr marL="801688" lvl="2" indent="-344488">
              <a:spcBef>
                <a:spcPts val="0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000" dirty="0" smtClean="0"/>
              <a:t>Research Thrusts</a:t>
            </a:r>
            <a:endParaRPr lang="en-US" sz="2000" dirty="0"/>
          </a:p>
          <a:p>
            <a:pPr marL="801688" lvl="2" indent="-344488">
              <a:spcBef>
                <a:spcPts val="0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000" dirty="0" smtClean="0"/>
              <a:t>Overview of </a:t>
            </a:r>
            <a:r>
              <a:rPr lang="en-US" sz="2000" dirty="0"/>
              <a:t>R</a:t>
            </a:r>
            <a:r>
              <a:rPr lang="en-US" sz="2000" dirty="0" smtClean="0"/>
              <a:t>esearch Plan</a:t>
            </a:r>
          </a:p>
          <a:p>
            <a:pPr marL="801688" lvl="2" indent="-344488">
              <a:spcBef>
                <a:spcPts val="0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000" dirty="0" smtClean="0"/>
              <a:t>Legacy &amp; Value Added </a:t>
            </a:r>
            <a:endParaRPr lang="en-US" sz="2000" dirty="0"/>
          </a:p>
          <a:p>
            <a:pPr marL="457200" indent="-457200">
              <a:buAutoNum type="arabicPeriod" startAt="4"/>
              <a:tabLst>
                <a:tab pos="457200" algn="l"/>
              </a:tabLst>
            </a:pP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</a:rPr>
              <a:t>Education and Diversity &amp; Knowledge Transfer</a:t>
            </a:r>
          </a:p>
          <a:p>
            <a:pPr marL="457200" indent="-457200">
              <a:buAutoNum type="arabicPeriod" startAt="4"/>
              <a:tabLst>
                <a:tab pos="457200" algn="l"/>
              </a:tabLst>
            </a:pPr>
            <a:r>
              <a:rPr lang="en-US" sz="2400" b="1" dirty="0" smtClean="0">
                <a:solidFill>
                  <a:srgbClr val="0070C0"/>
                </a:solidFill>
              </a:rPr>
              <a:t>Sustainability/Business Plan (Bob Brown)</a:t>
            </a:r>
            <a:endParaRPr lang="en-US" sz="2400" b="1" dirty="0">
              <a:solidFill>
                <a:srgbClr val="0070C0"/>
              </a:solidFill>
            </a:endParaRPr>
          </a:p>
          <a:p>
            <a:pPr marL="457200" indent="-457200">
              <a:buAutoNum type="arabicPeriod" startAt="4"/>
              <a:tabLst>
                <a:tab pos="457200" algn="l"/>
              </a:tabLst>
            </a:pP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</a:rPr>
              <a:t>Management</a:t>
            </a:r>
            <a:endParaRPr lang="en-US" sz="2400" dirty="0">
              <a:solidFill>
                <a:schemeClr val="accent5">
                  <a:lumMod val="75000"/>
                </a:schemeClr>
              </a:solidFill>
            </a:endParaRPr>
          </a:p>
          <a:p>
            <a:pPr marL="457200" indent="-457200">
              <a:buAutoNum type="arabicPeriod" startAt="4"/>
              <a:tabLst>
                <a:tab pos="457200" algn="l"/>
              </a:tabLst>
            </a:pP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</a:rPr>
              <a:t>Budget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00417F-D8B2-4CCF-B626-8C25AD657054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334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Sustainability Plans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7964" y="1722056"/>
            <a:ext cx="9417522" cy="4678743"/>
          </a:xfrm>
        </p:spPr>
        <p:txBody>
          <a:bodyPr/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800" dirty="0" smtClean="0">
                <a:solidFill>
                  <a:srgbClr val="0070C0"/>
                </a:solidFill>
              </a:rPr>
              <a:t>Purdue Center for Science of Information </a:t>
            </a:r>
            <a:r>
              <a:rPr lang="en-US" sz="1800" dirty="0" smtClean="0">
                <a:solidFill>
                  <a:srgbClr val="0070C0"/>
                </a:solidFill>
              </a:rPr>
              <a:t>($350K/year)</a:t>
            </a:r>
            <a:endParaRPr lang="en-US" sz="1800" dirty="0"/>
          </a:p>
          <a:p>
            <a:pPr>
              <a:lnSpc>
                <a:spcPct val="150000"/>
              </a:lnSpc>
              <a:spcBef>
                <a:spcPts val="100"/>
              </a:spcBef>
              <a:buFont typeface="Wingdings" panose="05000000000000000000" pitchFamily="2" charset="2"/>
              <a:buChar char="§"/>
            </a:pPr>
            <a:r>
              <a:rPr lang="en-US" sz="2800" dirty="0" smtClean="0">
                <a:solidFill>
                  <a:srgbClr val="0070C0"/>
                </a:solidFill>
              </a:rPr>
              <a:t>Visitors Program in Science of Information</a:t>
            </a:r>
          </a:p>
          <a:p>
            <a:pPr>
              <a:spcBef>
                <a:spcPts val="100"/>
              </a:spcBef>
              <a:buFont typeface="Wingdings" panose="05000000000000000000" pitchFamily="2" charset="2"/>
              <a:buChar char="§"/>
            </a:pPr>
            <a:r>
              <a:rPr lang="en-US" sz="2800" dirty="0" smtClean="0">
                <a:solidFill>
                  <a:srgbClr val="0070C0"/>
                </a:solidFill>
              </a:rPr>
              <a:t>Proposals to Funding Agencies</a:t>
            </a:r>
            <a:r>
              <a:rPr lang="en-US" dirty="0" smtClean="0">
                <a:solidFill>
                  <a:srgbClr val="0070C0"/>
                </a:solidFill>
              </a:rPr>
              <a:t>:</a:t>
            </a:r>
          </a:p>
          <a:p>
            <a:pPr marL="0" indent="0">
              <a:spcBef>
                <a:spcPts val="100"/>
              </a:spcBef>
              <a:buNone/>
            </a:pPr>
            <a:r>
              <a:rPr lang="en-US" sz="2400" dirty="0" smtClean="0">
                <a:solidFill>
                  <a:srgbClr val="0070C0"/>
                </a:solidFill>
              </a:rPr>
              <a:t>  </a:t>
            </a:r>
            <a:r>
              <a:rPr lang="en-US" sz="2400" dirty="0" smtClean="0"/>
              <a:t>-</a:t>
            </a:r>
            <a:r>
              <a:rPr lang="en-US" sz="2400" dirty="0" smtClean="0">
                <a:solidFill>
                  <a:srgbClr val="0070C0"/>
                </a:solidFill>
              </a:rPr>
              <a:t> </a:t>
            </a:r>
            <a:r>
              <a:rPr lang="en-US" sz="2400" dirty="0" smtClean="0"/>
              <a:t>Federal: NSF, MURI, NIH, ARO, …</a:t>
            </a:r>
          </a:p>
          <a:p>
            <a:pPr marL="0" indent="0">
              <a:spcBef>
                <a:spcPts val="100"/>
              </a:spcBef>
              <a:buNone/>
            </a:pPr>
            <a:r>
              <a:rPr lang="en-US" sz="2400" dirty="0"/>
              <a:t> </a:t>
            </a:r>
            <a:r>
              <a:rPr lang="en-US" sz="2400" dirty="0" smtClean="0"/>
              <a:t> - Private Foundations: Simons, Templeton, </a:t>
            </a:r>
            <a:r>
              <a:rPr lang="en-US" sz="2400" dirty="0" err="1" smtClean="0"/>
              <a:t>Kavli</a:t>
            </a:r>
            <a:r>
              <a:rPr lang="en-US" sz="2400" dirty="0" smtClean="0"/>
              <a:t>, …</a:t>
            </a:r>
          </a:p>
          <a:p>
            <a:pPr marL="0" indent="0">
              <a:lnSpc>
                <a:spcPct val="150000"/>
              </a:lnSpc>
              <a:spcBef>
                <a:spcPts val="100"/>
              </a:spcBef>
              <a:buNone/>
            </a:pPr>
            <a:r>
              <a:rPr lang="en-US" sz="2400" dirty="0"/>
              <a:t> </a:t>
            </a:r>
            <a:r>
              <a:rPr lang="en-US" sz="2400" dirty="0" smtClean="0"/>
              <a:t> - Industry: Bell Labs, Qualcomm, Google, …</a:t>
            </a:r>
          </a:p>
          <a:p>
            <a:pPr>
              <a:spcBef>
                <a:spcPts val="400"/>
              </a:spcBef>
              <a:buFont typeface="Wingdings" panose="05000000000000000000" pitchFamily="2" charset="2"/>
              <a:buChar char="§"/>
            </a:pPr>
            <a:r>
              <a:rPr lang="en-US" sz="2800" dirty="0" smtClean="0">
                <a:solidFill>
                  <a:srgbClr val="0070C0"/>
                </a:solidFill>
              </a:rPr>
              <a:t>International Partnerships </a:t>
            </a:r>
            <a:r>
              <a:rPr lang="en-US" sz="2400" dirty="0" smtClean="0"/>
              <a:t>(LINCS, ETH, HIIT)</a:t>
            </a:r>
          </a:p>
          <a:p>
            <a:pPr>
              <a:spcBef>
                <a:spcPts val="400"/>
              </a:spcBef>
              <a:buFont typeface="Wingdings" panose="05000000000000000000" pitchFamily="2" charset="2"/>
              <a:buChar char="§"/>
            </a:pPr>
            <a:r>
              <a:rPr lang="en-US" sz="2800" dirty="0" smtClean="0">
                <a:solidFill>
                  <a:srgbClr val="0070C0"/>
                </a:solidFill>
              </a:rPr>
              <a:t>Learning from Existing Centers</a:t>
            </a:r>
            <a:r>
              <a:rPr lang="en-US" sz="2400" dirty="0" smtClean="0">
                <a:solidFill>
                  <a:srgbClr val="0070C0"/>
                </a:solidFill>
              </a:rPr>
              <a:t> </a:t>
            </a:r>
            <a:r>
              <a:rPr lang="en-US" sz="2400" dirty="0" smtClean="0"/>
              <a:t>(IMA, IPAM, DIMACS)</a:t>
            </a:r>
          </a:p>
          <a:p>
            <a:pPr>
              <a:spcBef>
                <a:spcPts val="400"/>
              </a:spcBef>
              <a:buFont typeface="Wingdings" panose="05000000000000000000" pitchFamily="2" charset="2"/>
              <a:buChar char="§"/>
            </a:pPr>
            <a:r>
              <a:rPr lang="en-US" sz="2800" dirty="0" smtClean="0">
                <a:solidFill>
                  <a:srgbClr val="0070C0"/>
                </a:solidFill>
              </a:rPr>
              <a:t>Open </a:t>
            </a:r>
            <a:r>
              <a:rPr lang="en-US" sz="2800" dirty="0" err="1" smtClean="0">
                <a:solidFill>
                  <a:srgbClr val="0070C0"/>
                </a:solidFill>
              </a:rPr>
              <a:t>ExC</a:t>
            </a:r>
            <a:r>
              <a:rPr lang="en-US" sz="2800" dirty="0" smtClean="0">
                <a:solidFill>
                  <a:srgbClr val="0070C0"/>
                </a:solidFill>
              </a:rPr>
              <a:t> meeting </a:t>
            </a:r>
            <a:r>
              <a:rPr lang="en-US" sz="2400" dirty="0" smtClean="0"/>
              <a:t>on Wednesday December 7 to discuss 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en-US" sz="2400" dirty="0"/>
              <a:t> </a:t>
            </a:r>
            <a:r>
              <a:rPr lang="en-US" sz="2400" dirty="0" smtClean="0"/>
              <a:t>   Center’s sustainability  plans</a:t>
            </a:r>
          </a:p>
          <a:p>
            <a:pPr marL="0" indent="0">
              <a:spcBef>
                <a:spcPts val="400"/>
              </a:spcBef>
              <a:buNone/>
            </a:pPr>
            <a:endParaRPr lang="en-US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00417F-D8B2-4CCF-B626-8C25AD657054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004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Vision for the Future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919" y="1722056"/>
            <a:ext cx="9417522" cy="4678743"/>
          </a:xfrm>
        </p:spPr>
        <p:txBody>
          <a:bodyPr/>
          <a:lstStyle/>
          <a:p>
            <a:r>
              <a:rPr lang="en-US" sz="2200" dirty="0"/>
              <a:t>Consolidate and lead efforts </a:t>
            </a:r>
            <a:r>
              <a:rPr lang="en-US" sz="2200" dirty="0" smtClean="0"/>
              <a:t> </a:t>
            </a:r>
            <a:r>
              <a:rPr lang="en-US" sz="2200" dirty="0"/>
              <a:t>in broad areas of </a:t>
            </a:r>
            <a:r>
              <a:rPr lang="en-US" sz="2200" b="1" dirty="0" smtClean="0">
                <a:solidFill>
                  <a:srgbClr val="0070C0"/>
                </a:solidFill>
              </a:rPr>
              <a:t>data analysis </a:t>
            </a:r>
          </a:p>
          <a:p>
            <a:pPr marL="0" indent="0">
              <a:buNone/>
            </a:pPr>
            <a:r>
              <a:rPr lang="en-US" sz="2200" b="1" dirty="0">
                <a:solidFill>
                  <a:srgbClr val="0070C0"/>
                </a:solidFill>
              </a:rPr>
              <a:t> </a:t>
            </a:r>
            <a:r>
              <a:rPr lang="en-US" sz="2200" b="1" dirty="0" smtClean="0">
                <a:solidFill>
                  <a:srgbClr val="0070C0"/>
                </a:solidFill>
              </a:rPr>
              <a:t>   and </a:t>
            </a:r>
            <a:r>
              <a:rPr lang="en-US" sz="2200" b="1" dirty="0">
                <a:solidFill>
                  <a:srgbClr val="0070C0"/>
                </a:solidFill>
              </a:rPr>
              <a:t>its </a:t>
            </a:r>
            <a:r>
              <a:rPr lang="en-US" sz="2200" b="1" dirty="0" smtClean="0">
                <a:solidFill>
                  <a:srgbClr val="0070C0"/>
                </a:solidFill>
              </a:rPr>
              <a:t>applications</a:t>
            </a:r>
            <a:r>
              <a:rPr lang="en-US" sz="2200" dirty="0" smtClean="0">
                <a:solidFill>
                  <a:srgbClr val="0070C0"/>
                </a:solidFill>
              </a:rPr>
              <a:t>.</a:t>
            </a:r>
            <a:endParaRPr lang="en-US" sz="2200" dirty="0" smtClean="0"/>
          </a:p>
          <a:p>
            <a:r>
              <a:rPr lang="en-US" sz="2200" dirty="0" smtClean="0"/>
              <a:t>Address </a:t>
            </a:r>
            <a:r>
              <a:rPr lang="en-US" sz="2200" dirty="0"/>
              <a:t>critical problems in </a:t>
            </a:r>
            <a:r>
              <a:rPr lang="en-US" sz="2200" b="1" dirty="0">
                <a:solidFill>
                  <a:srgbClr val="0070C0"/>
                </a:solidFill>
              </a:rPr>
              <a:t>data privacy and security</a:t>
            </a:r>
            <a:r>
              <a:rPr lang="en-US" sz="2200" dirty="0"/>
              <a:t>, while </a:t>
            </a:r>
            <a:endParaRPr lang="en-US" sz="2200" dirty="0" smtClean="0"/>
          </a:p>
          <a:p>
            <a:pPr marL="0" indent="0">
              <a:buNone/>
            </a:pPr>
            <a:r>
              <a:rPr lang="en-US" sz="2200" dirty="0"/>
              <a:t> </a:t>
            </a:r>
            <a:r>
              <a:rPr lang="en-US" sz="2200" dirty="0" smtClean="0"/>
              <a:t>    working </a:t>
            </a:r>
            <a:r>
              <a:rPr lang="en-US" sz="2200" dirty="0"/>
              <a:t>closely with CERIAS, and provide campus-wide </a:t>
            </a:r>
            <a:r>
              <a:rPr lang="en-US" sz="2200" dirty="0" smtClean="0"/>
              <a:t>leadership</a:t>
            </a:r>
          </a:p>
          <a:p>
            <a:r>
              <a:rPr lang="en-US" sz="2200" dirty="0"/>
              <a:t>Develop critical enabling technologies for </a:t>
            </a:r>
            <a:r>
              <a:rPr lang="en-US" sz="2200" b="1" dirty="0">
                <a:solidFill>
                  <a:srgbClr val="0070C0"/>
                </a:solidFill>
              </a:rPr>
              <a:t>life sciences thrusts</a:t>
            </a:r>
            <a:r>
              <a:rPr lang="en-US" sz="2200" dirty="0"/>
              <a:t>, including genomic, </a:t>
            </a:r>
            <a:r>
              <a:rPr lang="en-US" sz="2200" dirty="0" err="1"/>
              <a:t>interactomic</a:t>
            </a:r>
            <a:r>
              <a:rPr lang="en-US" sz="2200" dirty="0"/>
              <a:t>, imaging, neural </a:t>
            </a:r>
            <a:r>
              <a:rPr lang="en-US" sz="2200" dirty="0" err="1"/>
              <a:t>connectomic</a:t>
            </a:r>
            <a:r>
              <a:rPr lang="en-US" sz="2200" dirty="0"/>
              <a:t>, immunologic, and clinical data. </a:t>
            </a:r>
            <a:endParaRPr lang="en-US" sz="2200" dirty="0" smtClean="0"/>
          </a:p>
          <a:p>
            <a:r>
              <a:rPr lang="en-US" sz="2200" dirty="0"/>
              <a:t>Establish a </a:t>
            </a:r>
            <a:r>
              <a:rPr lang="en-US" sz="2200" b="1" dirty="0">
                <a:solidFill>
                  <a:srgbClr val="0070C0"/>
                </a:solidFill>
              </a:rPr>
              <a:t>pilot undergraduate education curr</a:t>
            </a:r>
            <a:r>
              <a:rPr lang="en-US" sz="2200" b="1" dirty="0"/>
              <a:t>iculum</a:t>
            </a:r>
            <a:r>
              <a:rPr lang="en-US" sz="2200" dirty="0"/>
              <a:t> in the </a:t>
            </a:r>
            <a:endParaRPr lang="en-US" sz="2200" dirty="0" smtClean="0"/>
          </a:p>
          <a:p>
            <a:pPr marL="0" indent="0">
              <a:buNone/>
            </a:pPr>
            <a:r>
              <a:rPr lang="en-US" sz="2200" dirty="0"/>
              <a:t> </a:t>
            </a:r>
            <a:r>
              <a:rPr lang="en-US" sz="2200" dirty="0" smtClean="0"/>
              <a:t>    science </a:t>
            </a:r>
            <a:r>
              <a:rPr lang="en-US" sz="2200" dirty="0"/>
              <a:t>of information. </a:t>
            </a:r>
            <a:endParaRPr lang="en-US" sz="2200" dirty="0" smtClean="0"/>
          </a:p>
          <a:p>
            <a:pPr marL="0" indent="0">
              <a:spcBef>
                <a:spcPts val="400"/>
              </a:spcBef>
              <a:buNone/>
            </a:pPr>
            <a:endParaRPr lang="en-US" sz="2200" dirty="0" smtClean="0"/>
          </a:p>
          <a:p>
            <a:pPr marL="0" indent="0">
              <a:spcBef>
                <a:spcPts val="400"/>
              </a:spcBef>
              <a:buNone/>
            </a:pPr>
            <a:r>
              <a:rPr lang="en-US" sz="2200" dirty="0" smtClean="0"/>
              <a:t>[Possible Action Item: </a:t>
            </a:r>
            <a:r>
              <a:rPr lang="en-US" sz="2200" i="1" dirty="0" smtClean="0">
                <a:solidFill>
                  <a:srgbClr val="00B050"/>
                </a:solidFill>
              </a:rPr>
              <a:t>Institute for Data and Information Sciences</a:t>
            </a:r>
            <a:r>
              <a:rPr lang="en-US" sz="2200" dirty="0" smtClean="0"/>
              <a:t>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00417F-D8B2-4CCF-B626-8C25AD657054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344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International Partnership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7964" y="1722056"/>
            <a:ext cx="9417522" cy="4678743"/>
          </a:xfrm>
        </p:spPr>
        <p:txBody>
          <a:bodyPr/>
          <a:lstStyle/>
          <a:p>
            <a:pPr marL="0" indent="0">
              <a:spcBef>
                <a:spcPts val="400"/>
              </a:spcBef>
              <a:buNone/>
            </a:pPr>
            <a:r>
              <a:rPr lang="en-US" dirty="0" smtClean="0">
                <a:solidFill>
                  <a:srgbClr val="0070C0"/>
                </a:solidFill>
              </a:rPr>
              <a:t>International Partnerships with: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en-US" dirty="0" smtClean="0">
                <a:solidFill>
                  <a:srgbClr val="0070C0"/>
                </a:solidFill>
              </a:rPr>
              <a:t> </a:t>
            </a:r>
          </a:p>
          <a:p>
            <a:pPr>
              <a:spcBef>
                <a:spcPts val="400"/>
              </a:spcBef>
            </a:pPr>
            <a:r>
              <a:rPr lang="en-US" sz="2400" dirty="0" smtClean="0">
                <a:solidFill>
                  <a:srgbClr val="FF0000"/>
                </a:solidFill>
              </a:rPr>
              <a:t>Laboratory of Information, Networking, and Communication Science</a:t>
            </a:r>
            <a:r>
              <a:rPr lang="en-US" sz="2400" dirty="0" smtClean="0"/>
              <a:t> </a:t>
            </a:r>
            <a:r>
              <a:rPr lang="en-US" sz="2400" dirty="0" smtClean="0">
                <a:solidFill>
                  <a:srgbClr val="FF0000"/>
                </a:solidFill>
              </a:rPr>
              <a:t>(LINCS), </a:t>
            </a:r>
            <a:r>
              <a:rPr lang="en-US" sz="2400" dirty="0" smtClean="0">
                <a:solidFill>
                  <a:srgbClr val="0070C0"/>
                </a:solidFill>
              </a:rPr>
              <a:t>Paris, France</a:t>
            </a:r>
          </a:p>
          <a:p>
            <a:pPr marL="0" indent="0">
              <a:spcBef>
                <a:spcPts val="400"/>
              </a:spcBef>
              <a:buNone/>
            </a:pPr>
            <a:endParaRPr lang="en-US" sz="2400" dirty="0" smtClean="0"/>
          </a:p>
          <a:p>
            <a:pPr>
              <a:spcBef>
                <a:spcPts val="400"/>
              </a:spcBef>
            </a:pPr>
            <a:r>
              <a:rPr lang="en-US" sz="2400" dirty="0" smtClean="0">
                <a:solidFill>
                  <a:srgbClr val="FF0000"/>
                </a:solidFill>
              </a:rPr>
              <a:t>ETH</a:t>
            </a:r>
            <a:r>
              <a:rPr lang="en-US" sz="2400" dirty="0" smtClean="0"/>
              <a:t>, </a:t>
            </a:r>
            <a:r>
              <a:rPr lang="en-US" sz="2400" dirty="0" smtClean="0">
                <a:solidFill>
                  <a:srgbClr val="0070C0"/>
                </a:solidFill>
              </a:rPr>
              <a:t>Zurich, Switzerland</a:t>
            </a:r>
          </a:p>
          <a:p>
            <a:pPr marL="0" indent="0">
              <a:spcBef>
                <a:spcPts val="400"/>
              </a:spcBef>
              <a:buNone/>
            </a:pPr>
            <a:endParaRPr lang="en-US" sz="2400" dirty="0" smtClean="0"/>
          </a:p>
          <a:p>
            <a:pPr>
              <a:spcBef>
                <a:spcPts val="400"/>
              </a:spcBef>
            </a:pPr>
            <a:r>
              <a:rPr lang="en-US" sz="2400" dirty="0" smtClean="0">
                <a:solidFill>
                  <a:srgbClr val="FF0000"/>
                </a:solidFill>
              </a:rPr>
              <a:t>Helsinki Institute for Information Technology</a:t>
            </a:r>
            <a:r>
              <a:rPr lang="en-US" sz="2400" dirty="0"/>
              <a:t> </a:t>
            </a:r>
            <a:r>
              <a:rPr lang="en-US" sz="2400" dirty="0" smtClean="0">
                <a:solidFill>
                  <a:srgbClr val="FF0000"/>
                </a:solidFill>
              </a:rPr>
              <a:t>(HIIT), </a:t>
            </a:r>
            <a:r>
              <a:rPr lang="en-US" sz="2400" dirty="0" smtClean="0">
                <a:solidFill>
                  <a:srgbClr val="0070C0"/>
                </a:solidFill>
              </a:rPr>
              <a:t>Helsinki, Finland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en-US" sz="2400" dirty="0" smtClean="0"/>
              <a:t>                     </a:t>
            </a:r>
            <a:r>
              <a:rPr lang="en-US" sz="2400" dirty="0" smtClean="0">
                <a:solidFill>
                  <a:schemeClr val="accent1">
                    <a:lumMod val="75000"/>
                  </a:schemeClr>
                </a:solidFill>
              </a:rPr>
              <a:t>Joint Conference WITMSE 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en-US" sz="2400" dirty="0" smtClean="0"/>
              <a:t>               LINCS, Paris, September 11-12, 2017</a:t>
            </a:r>
          </a:p>
          <a:p>
            <a:pPr marL="0" indent="0">
              <a:spcBef>
                <a:spcPts val="400"/>
              </a:spcBef>
              <a:buNone/>
            </a:pPr>
            <a:endParaRPr lang="en-US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00417F-D8B2-4CCF-B626-8C25AD657054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228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Science Center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7963" y="1722056"/>
            <a:ext cx="9555545" cy="4678743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sz="2400" dirty="0" smtClean="0"/>
              <a:t>NSF new program (TRIPODS):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400" dirty="0" smtClean="0">
                <a:solidFill>
                  <a:schemeClr val="accent4">
                    <a:lumMod val="75000"/>
                  </a:schemeClr>
                </a:solidFill>
              </a:rPr>
              <a:t>Transdisciplinary Research in Principles of Data Science:</a:t>
            </a:r>
          </a:p>
          <a:p>
            <a:pPr marL="0" indent="0">
              <a:buNone/>
            </a:pPr>
            <a:r>
              <a:rPr lang="en-US" sz="2400" dirty="0" smtClean="0"/>
              <a:t>aims to bring together the </a:t>
            </a:r>
            <a:r>
              <a:rPr lang="en-US" sz="2400" dirty="0" smtClean="0">
                <a:solidFill>
                  <a:srgbClr val="FF0000"/>
                </a:solidFill>
              </a:rPr>
              <a:t>statistics, mathematics, and theoretical computer sciences </a:t>
            </a:r>
            <a:r>
              <a:rPr lang="en-US" sz="2400" dirty="0" smtClean="0"/>
              <a:t>to develop foundation of </a:t>
            </a:r>
            <a:r>
              <a:rPr lang="en-US" sz="2400" dirty="0" smtClean="0">
                <a:solidFill>
                  <a:schemeClr val="accent4">
                    <a:lumMod val="75000"/>
                  </a:schemeClr>
                </a:solidFill>
              </a:rPr>
              <a:t>data science</a:t>
            </a:r>
            <a:r>
              <a:rPr lang="en-US" sz="2400" dirty="0" smtClean="0"/>
              <a:t>.  </a:t>
            </a:r>
          </a:p>
          <a:p>
            <a:pPr marL="0" indent="0">
              <a:buNone/>
            </a:pPr>
            <a:r>
              <a:rPr lang="en-US" sz="2400" i="1" u="sng" dirty="0" smtClean="0"/>
              <a:t>Our unique view to data sciences is through the lens of </a:t>
            </a:r>
          </a:p>
          <a:p>
            <a:pPr marL="0" indent="0">
              <a:buNone/>
            </a:pPr>
            <a:r>
              <a:rPr lang="en-US" sz="2400" i="1" u="sng" dirty="0" smtClean="0">
                <a:solidFill>
                  <a:schemeClr val="accent5">
                    <a:lumMod val="75000"/>
                  </a:schemeClr>
                </a:solidFill>
              </a:rPr>
              <a:t>Sciences of Information</a:t>
            </a:r>
            <a:r>
              <a:rPr lang="en-US" sz="2400" i="1" dirty="0" smtClean="0"/>
              <a:t>!</a:t>
            </a:r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lnSpc>
                <a:spcPct val="150000"/>
              </a:lnSpc>
              <a:buNone/>
            </a:pPr>
            <a:r>
              <a:rPr lang="en-US" sz="2400" dirty="0" smtClean="0"/>
              <a:t>Phase I:  Putting small teams together (2017-2020)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400" dirty="0" smtClean="0"/>
              <a:t>Phase II: Creating </a:t>
            </a:r>
            <a:r>
              <a:rPr lang="en-US" sz="2400" dirty="0" smtClean="0">
                <a:solidFill>
                  <a:srgbClr val="0070C0"/>
                </a:solidFill>
              </a:rPr>
              <a:t>Center for Data Sciences</a:t>
            </a:r>
          </a:p>
          <a:p>
            <a:pPr marL="0" indent="0">
              <a:spcBef>
                <a:spcPts val="400"/>
              </a:spcBef>
              <a:buNone/>
            </a:pPr>
            <a:endParaRPr lang="en-US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00417F-D8B2-4CCF-B626-8C25AD657054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228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66185" y="1687551"/>
            <a:ext cx="7731766" cy="4221163"/>
          </a:xfrm>
        </p:spPr>
        <p:txBody>
          <a:bodyPr>
            <a:noAutofit/>
          </a:bodyPr>
          <a:lstStyle/>
          <a:p>
            <a:pPr marL="457200" indent="-457200">
              <a:buClr>
                <a:srgbClr val="0070C0"/>
              </a:buClr>
              <a:buAutoNum type="arabicPeriod"/>
            </a:pPr>
            <a:r>
              <a:rPr lang="en-US" sz="2400" dirty="0" smtClean="0">
                <a:solidFill>
                  <a:srgbClr val="00B050"/>
                </a:solidFill>
              </a:rPr>
              <a:t>Science of Information</a:t>
            </a:r>
          </a:p>
          <a:p>
            <a:pPr marL="457200" indent="-457200">
              <a:buAutoNum type="arabicPeriod"/>
            </a:pPr>
            <a:r>
              <a:rPr lang="en-US" sz="2400" dirty="0" err="1" smtClean="0">
                <a:solidFill>
                  <a:srgbClr val="00B050"/>
                </a:solidFill>
              </a:rPr>
              <a:t>CSoI</a:t>
            </a:r>
            <a:r>
              <a:rPr lang="en-US" sz="2400" dirty="0" smtClean="0">
                <a:solidFill>
                  <a:srgbClr val="00B050"/>
                </a:solidFill>
              </a:rPr>
              <a:t> Team &amp; History</a:t>
            </a:r>
          </a:p>
          <a:p>
            <a:pPr marL="457200" indent="-457200">
              <a:buAutoNum type="arabicPeriod"/>
            </a:pP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</a:rPr>
              <a:t>Research Plan</a:t>
            </a:r>
          </a:p>
          <a:p>
            <a:pPr marL="801688" lvl="2" indent="-344488">
              <a:spcBef>
                <a:spcPts val="0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000" dirty="0" smtClean="0"/>
              <a:t>Research Thrusts</a:t>
            </a:r>
            <a:endParaRPr lang="en-US" sz="2000" dirty="0"/>
          </a:p>
          <a:p>
            <a:pPr marL="801688" lvl="2" indent="-344488">
              <a:spcBef>
                <a:spcPts val="0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000" dirty="0" smtClean="0"/>
              <a:t>Overview of </a:t>
            </a:r>
            <a:r>
              <a:rPr lang="en-US" sz="2000" dirty="0"/>
              <a:t>R</a:t>
            </a:r>
            <a:r>
              <a:rPr lang="en-US" sz="2000" dirty="0" smtClean="0"/>
              <a:t>esearch Plan</a:t>
            </a:r>
          </a:p>
          <a:p>
            <a:pPr marL="801688" lvl="2" indent="-344488">
              <a:spcBef>
                <a:spcPts val="0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000" dirty="0" smtClean="0"/>
              <a:t>Legacy &amp; Value Added </a:t>
            </a:r>
            <a:endParaRPr lang="en-US" sz="2000" dirty="0"/>
          </a:p>
          <a:p>
            <a:pPr marL="457200" indent="-457200">
              <a:buAutoNum type="arabicPeriod" startAt="4"/>
              <a:tabLst>
                <a:tab pos="457200" algn="l"/>
              </a:tabLst>
            </a:pP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</a:rPr>
              <a:t>Education and Diversity &amp; Knowledge Transfer</a:t>
            </a:r>
          </a:p>
          <a:p>
            <a:pPr marL="457200" indent="-457200">
              <a:buAutoNum type="arabicPeriod" startAt="4"/>
              <a:tabLst>
                <a:tab pos="457200" algn="l"/>
              </a:tabLst>
            </a:pP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</a:rPr>
              <a:t>Sustainability Plan</a:t>
            </a:r>
            <a:endParaRPr lang="en-US" sz="2400" dirty="0">
              <a:solidFill>
                <a:schemeClr val="accent5">
                  <a:lumMod val="75000"/>
                </a:schemeClr>
              </a:solidFill>
            </a:endParaRPr>
          </a:p>
          <a:p>
            <a:pPr marL="457200" indent="-457200">
              <a:buAutoNum type="arabicPeriod" startAt="4"/>
              <a:tabLst>
                <a:tab pos="457200" algn="l"/>
              </a:tabLst>
            </a:pPr>
            <a:r>
              <a:rPr lang="en-US" sz="2400" b="1" dirty="0" smtClean="0">
                <a:solidFill>
                  <a:srgbClr val="0070C0"/>
                </a:solidFill>
              </a:rPr>
              <a:t>Management</a:t>
            </a:r>
            <a:endParaRPr lang="en-US" sz="2400" b="1" dirty="0">
              <a:solidFill>
                <a:srgbClr val="0070C0"/>
              </a:solidFill>
            </a:endParaRPr>
          </a:p>
          <a:p>
            <a:pPr marL="457200" indent="-457200">
              <a:buAutoNum type="arabicPeriod" startAt="4"/>
              <a:tabLst>
                <a:tab pos="457200" algn="l"/>
              </a:tabLst>
            </a:pP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</a:rPr>
              <a:t>Budget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00417F-D8B2-4CCF-B626-8C25AD657054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793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itle 1"/>
          <p:cNvSpPr>
            <a:spLocks noGrp="1"/>
          </p:cNvSpPr>
          <p:nvPr>
            <p:ph type="title"/>
          </p:nvPr>
        </p:nvSpPr>
        <p:spPr>
          <a:xfrm>
            <a:off x="457200" y="780588"/>
            <a:ext cx="8229600" cy="68022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Management 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4791" y="1828800"/>
            <a:ext cx="8229600" cy="4763386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  <a:buFont typeface="Arial" charset="0"/>
              <a:buNone/>
            </a:pPr>
            <a:r>
              <a:rPr lang="en-US" sz="2400" b="1" u="sng" dirty="0" smtClean="0">
                <a:solidFill>
                  <a:srgbClr val="0000FF"/>
                </a:solidFill>
              </a:rPr>
              <a:t>Research</a:t>
            </a:r>
            <a:r>
              <a:rPr lang="en-US" sz="2400" dirty="0" smtClean="0"/>
              <a:t>: To provide </a:t>
            </a:r>
            <a:r>
              <a:rPr lang="en-US" sz="2400" i="1" dirty="0" smtClean="0">
                <a:solidFill>
                  <a:srgbClr val="FF0000"/>
                </a:solidFill>
              </a:rPr>
              <a:t>mechanisms for synergistic research and development </a:t>
            </a:r>
            <a:r>
              <a:rPr lang="en-US" sz="2400" dirty="0" smtClean="0"/>
              <a:t>of foundational principles, methods, and applications of science of information.</a:t>
            </a:r>
          </a:p>
          <a:p>
            <a:pPr>
              <a:lnSpc>
                <a:spcPct val="20000"/>
              </a:lnSpc>
              <a:buFont typeface="Arial" charset="0"/>
              <a:buNone/>
            </a:pPr>
            <a:r>
              <a:rPr lang="en-US" sz="2400" dirty="0" smtClean="0"/>
              <a:t>		</a:t>
            </a:r>
          </a:p>
          <a:p>
            <a:pPr>
              <a:lnSpc>
                <a:spcPct val="90000"/>
              </a:lnSpc>
              <a:buFont typeface="Arial" charset="0"/>
              <a:buNone/>
            </a:pPr>
            <a:r>
              <a:rPr lang="en-US" sz="2400" b="1" u="sng" dirty="0" smtClean="0">
                <a:solidFill>
                  <a:srgbClr val="0000FF"/>
                </a:solidFill>
              </a:rPr>
              <a:t>Education</a:t>
            </a:r>
            <a:r>
              <a:rPr lang="en-US" sz="2400" dirty="0" smtClean="0"/>
              <a:t>: To </a:t>
            </a:r>
            <a:r>
              <a:rPr lang="en-US" sz="2400" i="1" dirty="0" smtClean="0">
                <a:solidFill>
                  <a:srgbClr val="FF0000"/>
                </a:solidFill>
              </a:rPr>
              <a:t>educate and train </a:t>
            </a:r>
            <a:r>
              <a:rPr lang="en-US" sz="2400" dirty="0" smtClean="0"/>
              <a:t>the next generation of practitioners. </a:t>
            </a:r>
          </a:p>
          <a:p>
            <a:pPr>
              <a:lnSpc>
                <a:spcPct val="20000"/>
              </a:lnSpc>
              <a:buFont typeface="Arial" charset="0"/>
              <a:buNone/>
            </a:pPr>
            <a:endParaRPr lang="en-US" sz="2400" dirty="0" smtClean="0"/>
          </a:p>
          <a:p>
            <a:pPr>
              <a:lnSpc>
                <a:spcPct val="90000"/>
              </a:lnSpc>
              <a:buNone/>
            </a:pPr>
            <a:r>
              <a:rPr lang="en-US" sz="2400" b="1" u="sng" dirty="0" smtClean="0">
                <a:solidFill>
                  <a:srgbClr val="0000FF"/>
                </a:solidFill>
              </a:rPr>
              <a:t>Diversity</a:t>
            </a:r>
            <a:r>
              <a:rPr lang="en-US" sz="2400" dirty="0" smtClean="0"/>
              <a:t>: To</a:t>
            </a:r>
            <a:r>
              <a:rPr lang="en-US" sz="2400" i="1" dirty="0" smtClean="0">
                <a:solidFill>
                  <a:srgbClr val="FF0000"/>
                </a:solidFill>
              </a:rPr>
              <a:t> </a:t>
            </a:r>
            <a:r>
              <a:rPr lang="en-US" sz="2400" dirty="0" smtClean="0"/>
              <a:t>deeply</a:t>
            </a:r>
            <a:r>
              <a:rPr lang="en-US" sz="2400" i="1" dirty="0" smtClean="0">
                <a:solidFill>
                  <a:srgbClr val="FF0000"/>
                </a:solidFill>
              </a:rPr>
              <a:t> </a:t>
            </a:r>
            <a:r>
              <a:rPr lang="en-US" sz="2400" dirty="0" smtClean="0"/>
              <a:t>engage students, researchers, and affiliated personnel </a:t>
            </a:r>
            <a:r>
              <a:rPr lang="en-US" sz="2400" i="1" dirty="0" smtClean="0">
                <a:solidFill>
                  <a:srgbClr val="FF0000"/>
                </a:solidFill>
              </a:rPr>
              <a:t>from underrepresented groups </a:t>
            </a:r>
            <a:r>
              <a:rPr lang="en-US" sz="2400" dirty="0" smtClean="0"/>
              <a:t>in all aspects of the project.</a:t>
            </a:r>
          </a:p>
          <a:p>
            <a:pPr>
              <a:lnSpc>
                <a:spcPct val="20000"/>
              </a:lnSpc>
              <a:buNone/>
            </a:pPr>
            <a:endParaRPr lang="en-US" sz="2400" dirty="0" smtClean="0"/>
          </a:p>
          <a:p>
            <a:pPr>
              <a:lnSpc>
                <a:spcPct val="90000"/>
              </a:lnSpc>
              <a:buFont typeface="Arial" charset="0"/>
              <a:buNone/>
            </a:pPr>
            <a:r>
              <a:rPr lang="en-US" sz="2400" b="1" u="sng" dirty="0" smtClean="0">
                <a:solidFill>
                  <a:srgbClr val="0000FF"/>
                </a:solidFill>
              </a:rPr>
              <a:t>Knowledge Transfer</a:t>
            </a:r>
            <a:r>
              <a:rPr lang="en-US" sz="2400" dirty="0" smtClean="0"/>
              <a:t>: To </a:t>
            </a:r>
            <a:r>
              <a:rPr lang="en-US" sz="2400" i="1" dirty="0" smtClean="0">
                <a:solidFill>
                  <a:srgbClr val="FF0000"/>
                </a:solidFill>
              </a:rPr>
              <a:t>facilitate seamless transfer of knowledge </a:t>
            </a:r>
            <a:r>
              <a:rPr lang="en-US" sz="2400" dirty="0" smtClean="0"/>
              <a:t>to the broader academic and commercial world.</a:t>
            </a:r>
          </a:p>
        </p:txBody>
      </p:sp>
    </p:spTree>
    <p:extLst>
      <p:ext uri="{BB962C8B-B14F-4D97-AF65-F5344CB8AC3E}">
        <p14:creationId xmlns:p14="http://schemas.microsoft.com/office/powerpoint/2010/main" val="2656147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Management</a:t>
            </a:r>
          </a:p>
        </p:txBody>
      </p:sp>
      <p:sp>
        <p:nvSpPr>
          <p:cNvPr id="50179" name="Rectangle 3"/>
          <p:cNvSpPr>
            <a:spLocks noGrp="1"/>
          </p:cNvSpPr>
          <p:nvPr>
            <p:ph type="body" idx="1"/>
          </p:nvPr>
        </p:nvSpPr>
        <p:spPr>
          <a:xfrm>
            <a:off x="478983" y="1679948"/>
            <a:ext cx="8229600" cy="4912238"/>
          </a:xfrm>
        </p:spPr>
        <p:txBody>
          <a:bodyPr>
            <a:normAutofit/>
          </a:bodyPr>
          <a:lstStyle/>
          <a:p>
            <a:r>
              <a:rPr lang="en-US" sz="1800" dirty="0" smtClean="0"/>
              <a:t>Projects within the Center are managed by the </a:t>
            </a:r>
            <a:r>
              <a:rPr lang="en-US" sz="1800" dirty="0" smtClean="0">
                <a:solidFill>
                  <a:schemeClr val="accent4">
                    <a:lumMod val="75000"/>
                  </a:schemeClr>
                </a:solidFill>
              </a:rPr>
              <a:t>Center Director</a:t>
            </a:r>
            <a:r>
              <a:rPr lang="en-US" sz="1800" dirty="0" smtClean="0"/>
              <a:t>, </a:t>
            </a:r>
            <a:r>
              <a:rPr lang="en-US" sz="1800" dirty="0" smtClean="0">
                <a:solidFill>
                  <a:schemeClr val="accent4">
                    <a:lumMod val="75000"/>
                  </a:schemeClr>
                </a:solidFill>
              </a:rPr>
              <a:t>Manager ,</a:t>
            </a:r>
          </a:p>
          <a:p>
            <a:pPr>
              <a:buNone/>
            </a:pPr>
            <a:r>
              <a:rPr lang="en-US" sz="1800" dirty="0" smtClean="0"/>
              <a:t>     and </a:t>
            </a:r>
            <a:r>
              <a:rPr lang="en-US" sz="1800" dirty="0" smtClean="0">
                <a:solidFill>
                  <a:schemeClr val="accent4">
                    <a:lumMod val="75000"/>
                  </a:schemeClr>
                </a:solidFill>
              </a:rPr>
              <a:t>Executive Committee </a:t>
            </a:r>
            <a:r>
              <a:rPr lang="en-US" sz="1800" dirty="0" smtClean="0"/>
              <a:t>via management, solicitation, and assessment:</a:t>
            </a:r>
          </a:p>
          <a:p>
            <a:pPr lvl="1"/>
            <a:r>
              <a:rPr lang="en-US" sz="1800" dirty="0" smtClean="0"/>
              <a:t>Track progress of each project</a:t>
            </a:r>
          </a:p>
          <a:p>
            <a:pPr lvl="1"/>
            <a:r>
              <a:rPr lang="en-US" sz="1800" dirty="0" smtClean="0"/>
              <a:t>Terminate projects no longer relevant or demonstrating insufficient progress through new mechanism of </a:t>
            </a:r>
            <a:r>
              <a:rPr lang="en-US" sz="1800" b="1" dirty="0" smtClean="0">
                <a:solidFill>
                  <a:srgbClr val="FF0000"/>
                </a:solidFill>
              </a:rPr>
              <a:t>competitive funding</a:t>
            </a:r>
          </a:p>
          <a:p>
            <a:pPr lvl="1"/>
            <a:r>
              <a:rPr lang="en-US" sz="1800" dirty="0" smtClean="0"/>
              <a:t>Evaluate the success of collaborative investigations. </a:t>
            </a:r>
          </a:p>
          <a:p>
            <a:pPr lvl="3"/>
            <a:endParaRPr lang="en-US" sz="1000" dirty="0" smtClean="0"/>
          </a:p>
          <a:p>
            <a:r>
              <a:rPr lang="en-US" sz="1800" dirty="0" smtClean="0"/>
              <a:t>Metrics (</a:t>
            </a:r>
            <a:r>
              <a:rPr lang="en-US" sz="1800" dirty="0" smtClean="0">
                <a:solidFill>
                  <a:srgbClr val="FF0000"/>
                </a:solidFill>
              </a:rPr>
              <a:t>annual evaluation during the seed </a:t>
            </a:r>
            <a:r>
              <a:rPr lang="en-US" sz="1800" smtClean="0">
                <a:solidFill>
                  <a:srgbClr val="FF0000"/>
                </a:solidFill>
              </a:rPr>
              <a:t>fund competition</a:t>
            </a:r>
            <a:r>
              <a:rPr lang="en-US" sz="1800" smtClean="0"/>
              <a:t>)</a:t>
            </a:r>
            <a:endParaRPr lang="en-US" sz="1800" dirty="0" smtClean="0"/>
          </a:p>
          <a:p>
            <a:pPr lvl="1"/>
            <a:r>
              <a:rPr lang="en-US" sz="1800" dirty="0" smtClean="0"/>
              <a:t>Publication of quality peer-reviewed papers</a:t>
            </a:r>
          </a:p>
          <a:p>
            <a:pPr lvl="1"/>
            <a:r>
              <a:rPr lang="en-US" sz="1800" dirty="0"/>
              <a:t>Development of software, industry outreach, intellectual property, </a:t>
            </a:r>
            <a:r>
              <a:rPr lang="en-US" sz="1800" dirty="0" err="1" smtClean="0"/>
              <a:t>etc</a:t>
            </a:r>
            <a:endParaRPr lang="en-US" sz="1800" dirty="0" smtClean="0"/>
          </a:p>
          <a:p>
            <a:pPr lvl="1"/>
            <a:r>
              <a:rPr lang="en-US" sz="1800" dirty="0" smtClean="0"/>
              <a:t>Collaborations between investigators, e.g., joint publications and grants</a:t>
            </a:r>
          </a:p>
          <a:p>
            <a:pPr lvl="1"/>
            <a:r>
              <a:rPr lang="en-US" sz="1800" dirty="0" smtClean="0"/>
              <a:t>Development of educational material that illustrate fundamental developments in the domain</a:t>
            </a:r>
          </a:p>
          <a:p>
            <a:pPr lvl="1"/>
            <a:r>
              <a:rPr lang="en-US" sz="1800" dirty="0" smtClean="0"/>
              <a:t>Assessment of progress reports within the Center</a:t>
            </a:r>
          </a:p>
        </p:txBody>
      </p:sp>
    </p:spTree>
    <p:extLst>
      <p:ext uri="{BB962C8B-B14F-4D97-AF65-F5344CB8AC3E}">
        <p14:creationId xmlns:p14="http://schemas.microsoft.com/office/powerpoint/2010/main" val="3892525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A35A37-7CC2-4DF3-98C4-D1D4F37B8E03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98718" y="2096684"/>
            <a:ext cx="9219733" cy="1215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Clr>
                <a:schemeClr val="accent5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400" dirty="0" smtClean="0"/>
              <a:t>Extend </a:t>
            </a: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</a:rPr>
              <a:t>Information Theory </a:t>
            </a:r>
            <a:r>
              <a:rPr lang="en-US" sz="2400" dirty="0" smtClean="0"/>
              <a:t>to meet new challenges  in</a:t>
            </a:r>
          </a:p>
          <a:p>
            <a:pPr>
              <a:buClr>
                <a:schemeClr val="accent5">
                  <a:lumMod val="75000"/>
                </a:schemeClr>
              </a:buClr>
              <a:tabLst>
                <a:tab pos="284163" algn="l"/>
              </a:tabLst>
            </a:pPr>
            <a:r>
              <a:rPr lang="en-US" sz="2400" b="1" i="1" dirty="0" smtClean="0">
                <a:solidFill>
                  <a:srgbClr val="0000CC"/>
                </a:solidFill>
              </a:rPr>
              <a:t>	</a:t>
            </a:r>
            <a:r>
              <a:rPr lang="en-US" sz="2000" b="1" i="1" dirty="0" smtClean="0">
                <a:solidFill>
                  <a:srgbClr val="0000CC"/>
                </a:solidFill>
              </a:rPr>
              <a:t>biology, economics, data &amp; social sciences, and physical</a:t>
            </a:r>
          </a:p>
          <a:p>
            <a:pPr>
              <a:buClr>
                <a:schemeClr val="accent5">
                  <a:lumMod val="75000"/>
                </a:schemeClr>
              </a:buClr>
              <a:tabLst>
                <a:tab pos="284163" algn="l"/>
              </a:tabLst>
            </a:pPr>
            <a:r>
              <a:rPr lang="en-US" sz="2000" b="1" i="1" dirty="0">
                <a:solidFill>
                  <a:srgbClr val="0000CC"/>
                </a:solidFill>
              </a:rPr>
              <a:t> </a:t>
            </a:r>
            <a:r>
              <a:rPr lang="en-US" sz="2000" b="1" i="1" dirty="0" smtClean="0">
                <a:solidFill>
                  <a:srgbClr val="0000CC"/>
                </a:solidFill>
              </a:rPr>
              <a:t>   distributed systems.</a:t>
            </a:r>
            <a:endParaRPr lang="en-US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398718" y="3859713"/>
            <a:ext cx="8684897" cy="16773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Clr>
                <a:schemeClr val="accent5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400" dirty="0"/>
              <a:t>U</a:t>
            </a:r>
            <a:r>
              <a:rPr lang="en-US" sz="2400" dirty="0" smtClean="0"/>
              <a:t>nderstand new aspects of </a:t>
            </a: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</a:rPr>
              <a:t>information</a:t>
            </a:r>
            <a:r>
              <a:rPr lang="en-US" sz="2400" dirty="0" smtClean="0"/>
              <a:t> (embedded) in </a:t>
            </a:r>
          </a:p>
          <a:p>
            <a:pPr>
              <a:spcAft>
                <a:spcPts val="600"/>
              </a:spcAft>
              <a:buClr>
                <a:schemeClr val="accent5">
                  <a:lumMod val="75000"/>
                </a:schemeClr>
              </a:buClr>
              <a:tabLst>
                <a:tab pos="344488" algn="l"/>
              </a:tabLst>
            </a:pPr>
            <a:r>
              <a:rPr lang="en-US" sz="2000" b="1" i="1" dirty="0" smtClean="0">
                <a:solidFill>
                  <a:srgbClr val="0000CC"/>
                </a:solidFill>
              </a:rPr>
              <a:t>	               </a:t>
            </a:r>
            <a:r>
              <a:rPr lang="en-US" sz="2400" b="1" i="1" dirty="0" smtClean="0">
                <a:solidFill>
                  <a:srgbClr val="0000CC"/>
                </a:solidFill>
              </a:rPr>
              <a:t>structure</a:t>
            </a:r>
            <a:r>
              <a:rPr lang="en-US" sz="2400" b="1" i="1" dirty="0" smtClean="0"/>
              <a:t>, </a:t>
            </a:r>
            <a:r>
              <a:rPr lang="en-US" sz="2400" b="1" i="1" dirty="0" smtClean="0">
                <a:solidFill>
                  <a:srgbClr val="0000CC"/>
                </a:solidFill>
              </a:rPr>
              <a:t>time</a:t>
            </a:r>
            <a:r>
              <a:rPr lang="en-US" sz="2400" b="1" i="1" dirty="0" smtClean="0"/>
              <a:t>, </a:t>
            </a:r>
            <a:r>
              <a:rPr lang="en-US" sz="2400" b="1" i="1" dirty="0" smtClean="0">
                <a:solidFill>
                  <a:srgbClr val="0000CC"/>
                </a:solidFill>
              </a:rPr>
              <a:t>space</a:t>
            </a:r>
            <a:r>
              <a:rPr lang="en-US" sz="2400" b="1" i="1" dirty="0" smtClean="0"/>
              <a:t>, </a:t>
            </a:r>
            <a:r>
              <a:rPr lang="en-US" sz="2400" b="1" i="1" dirty="0" smtClean="0">
                <a:solidFill>
                  <a:srgbClr val="0000CC"/>
                </a:solidFill>
              </a:rPr>
              <a:t>semantics</a:t>
            </a:r>
            <a:r>
              <a:rPr lang="en-US" sz="2400" b="1" i="1" dirty="0" smtClean="0"/>
              <a:t>, </a:t>
            </a:r>
            <a:endParaRPr lang="en-US" dirty="0" smtClean="0">
              <a:solidFill>
                <a:srgbClr val="0000CC"/>
              </a:solidFill>
            </a:endParaRPr>
          </a:p>
          <a:p>
            <a:pPr>
              <a:spcAft>
                <a:spcPts val="600"/>
              </a:spcAft>
              <a:buClr>
                <a:schemeClr val="accent5">
                  <a:lumMod val="75000"/>
                </a:schemeClr>
              </a:buClr>
              <a:tabLst>
                <a:tab pos="344488" algn="l"/>
              </a:tabLst>
            </a:pPr>
            <a:r>
              <a:rPr lang="en-US" sz="2000" dirty="0" smtClean="0">
                <a:solidFill>
                  <a:srgbClr val="0000CC"/>
                </a:solidFill>
              </a:rPr>
              <a:t>dynamic information, limited resources, complexity, representation invariant information, and cooperation &amp; dependency.</a:t>
            </a:r>
            <a:endParaRPr lang="en-US" sz="2000" dirty="0">
              <a:solidFill>
                <a:srgbClr val="0000CC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03028" y="823829"/>
            <a:ext cx="86602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solidFill>
                  <a:srgbClr val="00B050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Continuum Medium" pitchFamily="2" charset="0"/>
                <a:ea typeface="+mj-ea"/>
                <a:cs typeface="Arial" pitchFamily="34" charset="0"/>
              </a:rPr>
              <a:t>Center’s Goals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750036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External Advisory Committee</a:t>
            </a:r>
          </a:p>
        </p:txBody>
      </p:sp>
      <p:sp>
        <p:nvSpPr>
          <p:cNvPr id="47107" name="Rectangle 3"/>
          <p:cNvSpPr>
            <a:spLocks noGrp="1"/>
          </p:cNvSpPr>
          <p:nvPr>
            <p:ph type="body" idx="1"/>
          </p:nvPr>
        </p:nvSpPr>
        <p:spPr>
          <a:xfrm>
            <a:off x="468350" y="1687551"/>
            <a:ext cx="8462708" cy="4851272"/>
          </a:xfrm>
        </p:spPr>
        <p:txBody>
          <a:bodyPr>
            <a:normAutofit/>
          </a:bodyPr>
          <a:lstStyle/>
          <a:p>
            <a:pPr lvl="3"/>
            <a:endParaRPr lang="en-US" sz="800" dirty="0" smtClean="0"/>
          </a:p>
          <a:p>
            <a:pPr marL="0" indent="0">
              <a:buNone/>
            </a:pPr>
            <a:r>
              <a:rPr lang="en-US" sz="2400" b="1" dirty="0" smtClean="0">
                <a:solidFill>
                  <a:srgbClr val="FF0000"/>
                </a:solidFill>
              </a:rPr>
              <a:t>High </a:t>
            </a:r>
            <a:r>
              <a:rPr lang="en-US" sz="2400" b="1" dirty="0">
                <a:solidFill>
                  <a:srgbClr val="FF0000"/>
                </a:solidFill>
              </a:rPr>
              <a:t>Level Goal</a:t>
            </a:r>
            <a:r>
              <a:rPr lang="en-US" sz="2400" b="1" dirty="0" smtClean="0"/>
              <a:t>:</a:t>
            </a:r>
          </a:p>
          <a:p>
            <a:pPr marL="0" indent="0">
              <a:buNone/>
            </a:pPr>
            <a:r>
              <a:rPr lang="en-US" sz="2400" i="1" u="sng" dirty="0" smtClean="0"/>
              <a:t>To </a:t>
            </a:r>
            <a:r>
              <a:rPr lang="en-US" sz="2400" i="1" u="sng" dirty="0"/>
              <a:t>enhance the long-term impact and research agenda of the Center</a:t>
            </a:r>
            <a:r>
              <a:rPr lang="en-US" sz="2400" b="1" dirty="0" smtClean="0"/>
              <a:t>.</a:t>
            </a:r>
            <a:endParaRPr lang="en-US" sz="2400" b="1" dirty="0"/>
          </a:p>
          <a:p>
            <a:pPr marL="0" indent="0">
              <a:buNone/>
            </a:pPr>
            <a:endParaRPr lang="en-US" sz="1800" dirty="0" smtClean="0"/>
          </a:p>
          <a:p>
            <a:pPr marL="0" indent="0">
              <a:buNone/>
            </a:pPr>
            <a:r>
              <a:rPr lang="en-US" sz="1800" b="1" dirty="0" smtClean="0"/>
              <a:t>Members of EAB: </a:t>
            </a:r>
            <a:r>
              <a:rPr lang="en-US" sz="1800" b="1" dirty="0"/>
              <a:t> </a:t>
            </a:r>
            <a:r>
              <a:rPr lang="en-US" sz="1800" dirty="0" smtClean="0">
                <a:solidFill>
                  <a:srgbClr val="0070C0"/>
                </a:solidFill>
              </a:rPr>
              <a:t>Robert </a:t>
            </a:r>
            <a:r>
              <a:rPr lang="en-US" sz="1800" dirty="0" err="1" smtClean="0">
                <a:solidFill>
                  <a:srgbClr val="0070C0"/>
                </a:solidFill>
              </a:rPr>
              <a:t>Calderbank</a:t>
            </a:r>
            <a:r>
              <a:rPr lang="en-US" sz="1800" dirty="0" smtClean="0">
                <a:solidFill>
                  <a:srgbClr val="0070C0"/>
                </a:solidFill>
              </a:rPr>
              <a:t> (Duke, </a:t>
            </a:r>
            <a:r>
              <a:rPr lang="en-US" sz="1800" u="sng" dirty="0" smtClean="0">
                <a:solidFill>
                  <a:srgbClr val="0070C0"/>
                </a:solidFill>
              </a:rPr>
              <a:t>chair</a:t>
            </a:r>
            <a:r>
              <a:rPr lang="en-US" sz="1800" dirty="0" smtClean="0">
                <a:solidFill>
                  <a:srgbClr val="0070C0"/>
                </a:solidFill>
              </a:rPr>
              <a:t>),  Arden </a:t>
            </a:r>
            <a:r>
              <a:rPr lang="en-US" sz="1800" dirty="0" err="1" smtClean="0">
                <a:solidFill>
                  <a:srgbClr val="0070C0"/>
                </a:solidFill>
              </a:rPr>
              <a:t>Bement</a:t>
            </a:r>
            <a:r>
              <a:rPr lang="en-US" sz="1800" dirty="0" smtClean="0">
                <a:solidFill>
                  <a:srgbClr val="0070C0"/>
                </a:solidFill>
              </a:rPr>
              <a:t>,  </a:t>
            </a:r>
            <a:r>
              <a:rPr lang="en-US" sz="1800" dirty="0" err="1" smtClean="0">
                <a:solidFill>
                  <a:srgbClr val="0070C0"/>
                </a:solidFill>
              </a:rPr>
              <a:t>Shuki</a:t>
            </a:r>
            <a:r>
              <a:rPr lang="en-US" sz="1800" dirty="0" smtClean="0">
                <a:solidFill>
                  <a:srgbClr val="0070C0"/>
                </a:solidFill>
              </a:rPr>
              <a:t> </a:t>
            </a:r>
            <a:r>
              <a:rPr lang="en-US" sz="1800" dirty="0" err="1" smtClean="0">
                <a:solidFill>
                  <a:srgbClr val="0070C0"/>
                </a:solidFill>
              </a:rPr>
              <a:t>Bruck</a:t>
            </a:r>
            <a:r>
              <a:rPr lang="en-US" sz="1800" dirty="0" smtClean="0">
                <a:solidFill>
                  <a:srgbClr val="0070C0"/>
                </a:solidFill>
              </a:rPr>
              <a:t> (Caltech),  Tony </a:t>
            </a:r>
            <a:r>
              <a:rPr lang="en-US" sz="1800" dirty="0" err="1" smtClean="0">
                <a:solidFill>
                  <a:srgbClr val="0070C0"/>
                </a:solidFill>
              </a:rPr>
              <a:t>Ephremides</a:t>
            </a:r>
            <a:r>
              <a:rPr lang="en-US" sz="1800" dirty="0" smtClean="0">
                <a:solidFill>
                  <a:srgbClr val="0070C0"/>
                </a:solidFill>
              </a:rPr>
              <a:t> (Maryland), Mike </a:t>
            </a:r>
            <a:r>
              <a:rPr lang="en-US" sz="1800" dirty="0" err="1" smtClean="0">
                <a:solidFill>
                  <a:srgbClr val="0070C0"/>
                </a:solidFill>
              </a:rPr>
              <a:t>Luby</a:t>
            </a:r>
            <a:r>
              <a:rPr lang="en-US" sz="1800" dirty="0" smtClean="0">
                <a:solidFill>
                  <a:srgbClr val="0070C0"/>
                </a:solidFill>
              </a:rPr>
              <a:t> (Qualcomm), </a:t>
            </a:r>
            <a:r>
              <a:rPr lang="en-US" sz="1800" dirty="0" err="1" smtClean="0">
                <a:solidFill>
                  <a:srgbClr val="0070C0"/>
                </a:solidFill>
              </a:rPr>
              <a:t>Emina</a:t>
            </a:r>
            <a:r>
              <a:rPr lang="en-US" sz="1800" dirty="0" smtClean="0">
                <a:solidFill>
                  <a:srgbClr val="0070C0"/>
                </a:solidFill>
              </a:rPr>
              <a:t> </a:t>
            </a:r>
            <a:r>
              <a:rPr lang="en-US" sz="1800" dirty="0" err="1" smtClean="0">
                <a:solidFill>
                  <a:srgbClr val="0070C0"/>
                </a:solidFill>
              </a:rPr>
              <a:t>Soljanin</a:t>
            </a:r>
            <a:r>
              <a:rPr lang="en-US" sz="1800" dirty="0" smtClean="0">
                <a:solidFill>
                  <a:srgbClr val="0070C0"/>
                </a:solidFill>
              </a:rPr>
              <a:t> (Bell and Rutgers), </a:t>
            </a:r>
            <a:r>
              <a:rPr lang="en-US" sz="1800" dirty="0" err="1" smtClean="0">
                <a:solidFill>
                  <a:srgbClr val="0070C0"/>
                </a:solidFill>
              </a:rPr>
              <a:t>Iraj</a:t>
            </a:r>
            <a:r>
              <a:rPr lang="en-US" sz="1800" dirty="0" smtClean="0">
                <a:solidFill>
                  <a:srgbClr val="0070C0"/>
                </a:solidFill>
              </a:rPr>
              <a:t> </a:t>
            </a:r>
            <a:r>
              <a:rPr lang="en-US" sz="1800" dirty="0" err="1" smtClean="0">
                <a:solidFill>
                  <a:srgbClr val="0070C0"/>
                </a:solidFill>
              </a:rPr>
              <a:t>Saniee</a:t>
            </a:r>
            <a:r>
              <a:rPr lang="en-US" sz="1800" dirty="0" smtClean="0">
                <a:solidFill>
                  <a:srgbClr val="0070C0"/>
                </a:solidFill>
              </a:rPr>
              <a:t> (Bell Labs), J. </a:t>
            </a:r>
            <a:r>
              <a:rPr lang="en-US" sz="1800" dirty="0" err="1" smtClean="0">
                <a:solidFill>
                  <a:srgbClr val="0070C0"/>
                </a:solidFill>
              </a:rPr>
              <a:t>Gibbson</a:t>
            </a:r>
            <a:r>
              <a:rPr lang="en-US" sz="1800" smtClean="0">
                <a:solidFill>
                  <a:srgbClr val="0070C0"/>
                </a:solidFill>
              </a:rPr>
              <a:t> (UCSB).</a:t>
            </a:r>
            <a:endParaRPr lang="en-US" sz="1800" b="1" dirty="0" smtClean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US" sz="1800" b="1" dirty="0"/>
          </a:p>
          <a:p>
            <a:pPr marL="0" indent="0">
              <a:buNone/>
            </a:pPr>
            <a:r>
              <a:rPr lang="en-US" sz="1800" b="1" dirty="0" smtClean="0"/>
              <a:t>Sustainability</a:t>
            </a:r>
            <a:r>
              <a:rPr lang="en-US" sz="1800" dirty="0" smtClean="0"/>
              <a:t>:  With </a:t>
            </a:r>
            <a:r>
              <a:rPr lang="en-US" sz="1800" dirty="0"/>
              <a:t>guaranteed support from Purdue University, the Center </a:t>
            </a:r>
            <a:r>
              <a:rPr lang="en-US" sz="1800" dirty="0" smtClean="0"/>
              <a:t>is well-positioned </a:t>
            </a:r>
            <a:r>
              <a:rPr lang="en-US" sz="1800" dirty="0"/>
              <a:t>to thrive well beyond the next five-year funding </a:t>
            </a:r>
            <a:r>
              <a:rPr lang="en-US" sz="1800" dirty="0" smtClean="0"/>
              <a:t>period. </a:t>
            </a:r>
            <a:r>
              <a:rPr lang="en-US" sz="1800" b="1" u="sng" dirty="0" smtClean="0">
                <a:solidFill>
                  <a:srgbClr val="0070C0"/>
                </a:solidFill>
              </a:rPr>
              <a:t>However</a:t>
            </a:r>
            <a:r>
              <a:rPr lang="en-US" sz="1800" b="1" u="sng" dirty="0">
                <a:solidFill>
                  <a:srgbClr val="0070C0"/>
                </a:solidFill>
              </a:rPr>
              <a:t>, an important goal of the Center leadership is to find ways </a:t>
            </a:r>
            <a:r>
              <a:rPr lang="en-US" sz="1800" b="1" u="sng" dirty="0" smtClean="0">
                <a:solidFill>
                  <a:srgbClr val="0070C0"/>
                </a:solidFill>
              </a:rPr>
              <a:t>to bring </a:t>
            </a:r>
            <a:r>
              <a:rPr lang="en-US" sz="1800" b="1" u="sng" dirty="0">
                <a:solidFill>
                  <a:srgbClr val="0070C0"/>
                </a:solidFill>
              </a:rPr>
              <a:t>sustained funding from </a:t>
            </a:r>
            <a:r>
              <a:rPr lang="en-US" sz="1800" b="1" u="sng" dirty="0" err="1">
                <a:solidFill>
                  <a:srgbClr val="0070C0"/>
                </a:solidFill>
              </a:rPr>
              <a:t>goverment</a:t>
            </a:r>
            <a:r>
              <a:rPr lang="en-US" sz="1800" b="1" u="sng" dirty="0">
                <a:solidFill>
                  <a:srgbClr val="0070C0"/>
                </a:solidFill>
              </a:rPr>
              <a:t> agencies, private </a:t>
            </a:r>
            <a:r>
              <a:rPr lang="en-US" sz="1800" b="1" u="sng" dirty="0" smtClean="0">
                <a:solidFill>
                  <a:srgbClr val="0070C0"/>
                </a:solidFill>
              </a:rPr>
              <a:t>foundations, and </a:t>
            </a:r>
            <a:r>
              <a:rPr lang="en-US" sz="1800" b="1" u="sng" dirty="0">
                <a:solidFill>
                  <a:srgbClr val="0070C0"/>
                </a:solidFill>
              </a:rPr>
              <a:t>industry to build on the Center's agenda.</a:t>
            </a:r>
            <a:r>
              <a:rPr lang="en-US" sz="1800" dirty="0"/>
              <a:t> </a:t>
            </a:r>
            <a:endParaRPr lang="en-US" sz="1800" dirty="0" smtClean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2100" dirty="0"/>
          </a:p>
          <a:p>
            <a:pPr marL="0" indent="0">
              <a:buNone/>
            </a:pPr>
            <a:endParaRPr lang="en-US" sz="1800" b="1" dirty="0" smtClean="0"/>
          </a:p>
          <a:p>
            <a:pPr marL="0" indent="0">
              <a:buNone/>
            </a:pPr>
            <a:endParaRPr lang="en-US" sz="1800" b="1" dirty="0" smtClean="0"/>
          </a:p>
          <a:p>
            <a:endParaRPr lang="en-US" sz="1800" b="1" dirty="0" smtClean="0"/>
          </a:p>
        </p:txBody>
      </p:sp>
    </p:spTree>
    <p:extLst>
      <p:ext uri="{BB962C8B-B14F-4D97-AF65-F5344CB8AC3E}">
        <p14:creationId xmlns:p14="http://schemas.microsoft.com/office/powerpoint/2010/main" val="3238667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External Advisory Board</a:t>
            </a:r>
          </a:p>
        </p:txBody>
      </p:sp>
      <p:sp>
        <p:nvSpPr>
          <p:cNvPr id="47107" name="Rectangle 3"/>
          <p:cNvSpPr>
            <a:spLocks noGrp="1"/>
          </p:cNvSpPr>
          <p:nvPr>
            <p:ph type="body" idx="1"/>
          </p:nvPr>
        </p:nvSpPr>
        <p:spPr>
          <a:xfrm>
            <a:off x="468350" y="1687551"/>
            <a:ext cx="8462708" cy="4851272"/>
          </a:xfrm>
        </p:spPr>
        <p:txBody>
          <a:bodyPr>
            <a:normAutofit/>
          </a:bodyPr>
          <a:lstStyle/>
          <a:p>
            <a:pPr lvl="3"/>
            <a:endParaRPr lang="en-US" sz="800" dirty="0" smtClean="0"/>
          </a:p>
          <a:p>
            <a:pPr marL="0" indent="0">
              <a:buNone/>
            </a:pPr>
            <a:endParaRPr lang="en-US" sz="1800" b="1" dirty="0" smtClean="0"/>
          </a:p>
          <a:p>
            <a:pPr marL="0" indent="0">
              <a:buNone/>
            </a:pPr>
            <a:r>
              <a:rPr lang="en-US" sz="2400" b="1" dirty="0">
                <a:solidFill>
                  <a:srgbClr val="0070C0"/>
                </a:solidFill>
              </a:rPr>
              <a:t>Specific objectives for the EAC</a:t>
            </a:r>
            <a:r>
              <a:rPr lang="en-US" sz="2400" b="1" dirty="0" smtClean="0"/>
              <a:t>:</a:t>
            </a: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000" b="1" dirty="0"/>
              <a:t>-    </a:t>
            </a:r>
            <a:r>
              <a:rPr lang="en-US" sz="2000" dirty="0"/>
              <a:t>Help </a:t>
            </a:r>
            <a:r>
              <a:rPr lang="en-US" sz="2000" dirty="0">
                <a:solidFill>
                  <a:srgbClr val="0070C0"/>
                </a:solidFill>
              </a:rPr>
              <a:t>identify new funding </a:t>
            </a:r>
            <a:r>
              <a:rPr lang="en-US" sz="2000" dirty="0"/>
              <a:t>mechanisms for Center-related research</a:t>
            </a:r>
          </a:p>
          <a:p>
            <a:pPr marL="0" indent="0">
              <a:buNone/>
            </a:pPr>
            <a:r>
              <a:rPr lang="en-US" sz="2000" dirty="0"/>
              <a:t>     to complement existing funding and maintain aspects of the program</a:t>
            </a:r>
          </a:p>
          <a:p>
            <a:pPr marL="0" indent="0">
              <a:buNone/>
            </a:pPr>
            <a:r>
              <a:rPr lang="en-US" sz="2000" dirty="0"/>
              <a:t>     after NSF funding ends.</a:t>
            </a:r>
          </a:p>
          <a:p>
            <a:pPr marL="0" indent="0">
              <a:buNone/>
            </a:pPr>
            <a:r>
              <a:rPr lang="en-US" sz="2000" dirty="0"/>
              <a:t>-    Help </a:t>
            </a:r>
            <a:r>
              <a:rPr lang="en-US" sz="2000" dirty="0">
                <a:solidFill>
                  <a:srgbClr val="0070C0"/>
                </a:solidFill>
              </a:rPr>
              <a:t>identify Center-related research </a:t>
            </a:r>
            <a:r>
              <a:rPr lang="en-US" sz="2000" dirty="0"/>
              <a:t>ripe for tech transfer,</a:t>
            </a:r>
          </a:p>
          <a:p>
            <a:pPr marL="0" indent="0">
              <a:buNone/>
            </a:pPr>
            <a:r>
              <a:rPr lang="en-US" sz="2000" dirty="0"/>
              <a:t>     and facilitate such transfer</a:t>
            </a:r>
          </a:p>
          <a:p>
            <a:pPr marL="0" indent="0">
              <a:buNone/>
            </a:pPr>
            <a:r>
              <a:rPr lang="en-US" sz="2000" dirty="0"/>
              <a:t>-    Forge and/or </a:t>
            </a:r>
            <a:r>
              <a:rPr lang="en-US" sz="2000" dirty="0">
                <a:solidFill>
                  <a:srgbClr val="0070C0"/>
                </a:solidFill>
              </a:rPr>
              <a:t>strengthen connections between industry and the Center</a:t>
            </a:r>
          </a:p>
          <a:p>
            <a:pPr marL="0" indent="0">
              <a:buNone/>
            </a:pPr>
            <a:r>
              <a:rPr lang="en-US" sz="2000" dirty="0"/>
              <a:t>-    Help establish </a:t>
            </a:r>
            <a:r>
              <a:rPr lang="en-US" sz="2000" dirty="0">
                <a:solidFill>
                  <a:srgbClr val="0070C0"/>
                </a:solidFill>
              </a:rPr>
              <a:t>connections between the Center and other research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70C0"/>
                </a:solidFill>
              </a:rPr>
              <a:t>     organizations </a:t>
            </a:r>
            <a:r>
              <a:rPr lang="en-US" sz="2000" dirty="0"/>
              <a:t>with overlapping interests.</a:t>
            </a:r>
          </a:p>
          <a:p>
            <a:pPr marL="0" indent="0">
              <a:buNone/>
            </a:pPr>
            <a:endParaRPr lang="en-US" sz="1800" dirty="0" smtClean="0"/>
          </a:p>
          <a:p>
            <a:endParaRPr lang="en-US" sz="1800" b="1" dirty="0" smtClean="0"/>
          </a:p>
        </p:txBody>
      </p:sp>
    </p:spTree>
    <p:extLst>
      <p:ext uri="{BB962C8B-B14F-4D97-AF65-F5344CB8AC3E}">
        <p14:creationId xmlns:p14="http://schemas.microsoft.com/office/powerpoint/2010/main" val="921142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66185" y="1687551"/>
            <a:ext cx="7731766" cy="4221163"/>
          </a:xfrm>
        </p:spPr>
        <p:txBody>
          <a:bodyPr>
            <a:noAutofit/>
          </a:bodyPr>
          <a:lstStyle/>
          <a:p>
            <a:pPr marL="457200" indent="-457200">
              <a:buClr>
                <a:srgbClr val="0070C0"/>
              </a:buClr>
              <a:buAutoNum type="arabicPeriod"/>
            </a:pPr>
            <a:r>
              <a:rPr lang="en-US" sz="2400" dirty="0" smtClean="0">
                <a:solidFill>
                  <a:srgbClr val="00B050"/>
                </a:solidFill>
              </a:rPr>
              <a:t>Science of Information</a:t>
            </a:r>
          </a:p>
          <a:p>
            <a:pPr marL="457200" indent="-457200">
              <a:buAutoNum type="arabicPeriod"/>
            </a:pPr>
            <a:r>
              <a:rPr lang="en-US" sz="2400" dirty="0" err="1" smtClean="0">
                <a:solidFill>
                  <a:srgbClr val="00B050"/>
                </a:solidFill>
              </a:rPr>
              <a:t>CSoI</a:t>
            </a:r>
            <a:r>
              <a:rPr lang="en-US" sz="2400" dirty="0" smtClean="0">
                <a:solidFill>
                  <a:srgbClr val="00B050"/>
                </a:solidFill>
              </a:rPr>
              <a:t> Team &amp; History</a:t>
            </a:r>
          </a:p>
          <a:p>
            <a:pPr marL="457200" indent="-457200">
              <a:buAutoNum type="arabicPeriod"/>
            </a:pP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</a:rPr>
              <a:t>Research Plan</a:t>
            </a:r>
          </a:p>
          <a:p>
            <a:pPr marL="801688" lvl="2" indent="-344488">
              <a:spcBef>
                <a:spcPts val="0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000" dirty="0" smtClean="0"/>
              <a:t>Research Thrusts</a:t>
            </a:r>
            <a:endParaRPr lang="en-US" sz="2000" dirty="0"/>
          </a:p>
          <a:p>
            <a:pPr marL="801688" lvl="2" indent="-344488">
              <a:spcBef>
                <a:spcPts val="0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000" dirty="0" smtClean="0"/>
              <a:t>Overview of </a:t>
            </a:r>
            <a:r>
              <a:rPr lang="en-US" sz="2000" dirty="0"/>
              <a:t>R</a:t>
            </a:r>
            <a:r>
              <a:rPr lang="en-US" sz="2000" dirty="0" smtClean="0"/>
              <a:t>esearch Plan</a:t>
            </a:r>
          </a:p>
          <a:p>
            <a:pPr marL="801688" lvl="2" indent="-344488">
              <a:spcBef>
                <a:spcPts val="0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000" dirty="0" smtClean="0"/>
              <a:t>Legacy &amp; Value Added </a:t>
            </a:r>
            <a:endParaRPr lang="en-US" sz="2000" dirty="0"/>
          </a:p>
          <a:p>
            <a:pPr marL="457200" indent="-457200">
              <a:buAutoNum type="arabicPeriod" startAt="4"/>
              <a:tabLst>
                <a:tab pos="457200" algn="l"/>
              </a:tabLst>
            </a:pP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</a:rPr>
              <a:t>Education and Diversity &amp; Knowledge Transfer</a:t>
            </a:r>
          </a:p>
          <a:p>
            <a:pPr marL="457200" indent="-457200">
              <a:buAutoNum type="arabicPeriod" startAt="4"/>
              <a:tabLst>
                <a:tab pos="457200" algn="l"/>
              </a:tabLst>
            </a:pP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</a:rPr>
              <a:t>Sustainability Plan</a:t>
            </a:r>
            <a:endParaRPr lang="en-US" sz="2400" dirty="0">
              <a:solidFill>
                <a:schemeClr val="accent5">
                  <a:lumMod val="75000"/>
                </a:schemeClr>
              </a:solidFill>
            </a:endParaRPr>
          </a:p>
          <a:p>
            <a:pPr marL="457200" indent="-457200">
              <a:buAutoNum type="arabicPeriod" startAt="4"/>
              <a:tabLst>
                <a:tab pos="457200" algn="l"/>
              </a:tabLst>
            </a:pP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</a:rPr>
              <a:t>Management</a:t>
            </a:r>
            <a:endParaRPr lang="en-US" sz="2400" dirty="0">
              <a:solidFill>
                <a:schemeClr val="accent5">
                  <a:lumMod val="75000"/>
                </a:schemeClr>
              </a:solidFill>
            </a:endParaRPr>
          </a:p>
          <a:p>
            <a:pPr marL="457200" indent="-457200">
              <a:buAutoNum type="arabicPeriod" startAt="4"/>
              <a:tabLst>
                <a:tab pos="457200" algn="l"/>
              </a:tabLst>
            </a:pPr>
            <a:r>
              <a:rPr lang="en-US" sz="2400" b="1" dirty="0" smtClean="0">
                <a:solidFill>
                  <a:srgbClr val="0070C0"/>
                </a:solidFill>
              </a:rPr>
              <a:t>Budget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00417F-D8B2-4CCF-B626-8C25AD657054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793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Budget 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US" sz="2800" b="1" dirty="0" smtClean="0">
                <a:solidFill>
                  <a:schemeClr val="accent5">
                    <a:lumMod val="75000"/>
                  </a:schemeClr>
                </a:solidFill>
              </a:rPr>
              <a:t>$5M/year</a:t>
            </a:r>
            <a:r>
              <a:rPr lang="en-US" b="1" dirty="0" smtClean="0">
                <a:solidFill>
                  <a:schemeClr val="accent5">
                    <a:lumMod val="75000"/>
                  </a:schemeClr>
                </a:solidFill>
              </a:rPr>
              <a:t>:</a:t>
            </a:r>
          </a:p>
          <a:p>
            <a:pPr>
              <a:buFont typeface="Wingdings" panose="05000000000000000000" pitchFamily="2" charset="2"/>
              <a:buChar char="§"/>
              <a:tabLst>
                <a:tab pos="4405313" algn="l"/>
              </a:tabLst>
            </a:pPr>
            <a:r>
              <a:rPr lang="en-US" sz="2400" dirty="0" smtClean="0">
                <a:solidFill>
                  <a:srgbClr val="FF5050"/>
                </a:solidFill>
              </a:rPr>
              <a:t>Student Support</a:t>
            </a: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2400" b="1" dirty="0" smtClean="0"/>
              <a:t>(115+77)</a:t>
            </a:r>
            <a:r>
              <a:rPr lang="en-US" sz="2400" b="1" dirty="0" smtClean="0">
                <a:solidFill>
                  <a:schemeClr val="accent5">
                    <a:lumMod val="75000"/>
                  </a:schemeClr>
                </a:solidFill>
              </a:rPr>
              <a:t>	</a:t>
            </a:r>
            <a:r>
              <a:rPr lang="en-US" sz="2400" dirty="0" smtClean="0">
                <a:solidFill>
                  <a:srgbClr val="FF5050"/>
                </a:solidFill>
              </a:rPr>
              <a:t>Post Docs  </a:t>
            </a:r>
            <a:r>
              <a:rPr lang="en-US" sz="2400" b="1" dirty="0" smtClean="0"/>
              <a:t>(28+13)</a:t>
            </a:r>
          </a:p>
          <a:p>
            <a:pPr>
              <a:buFont typeface="Wingdings" panose="05000000000000000000" pitchFamily="2" charset="2"/>
              <a:buChar char="§"/>
              <a:tabLst>
                <a:tab pos="4405313" algn="l"/>
              </a:tabLst>
            </a:pPr>
            <a:r>
              <a:rPr lang="en-US" sz="2400" dirty="0" smtClean="0">
                <a:solidFill>
                  <a:srgbClr val="FF5050"/>
                </a:solidFill>
              </a:rPr>
              <a:t>Faculty Support  </a:t>
            </a:r>
            <a:r>
              <a:rPr lang="en-US" sz="2400" dirty="0" smtClean="0"/>
              <a:t>(</a:t>
            </a:r>
            <a:r>
              <a:rPr lang="en-US" sz="2400" b="1" dirty="0" smtClean="0"/>
              <a:t>30+</a:t>
            </a:r>
            <a:r>
              <a:rPr lang="en-US" sz="2400" dirty="0" smtClean="0"/>
              <a:t>)</a:t>
            </a: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</a:rPr>
              <a:t>	</a:t>
            </a:r>
            <a:r>
              <a:rPr lang="en-US" sz="2400" dirty="0" smtClean="0">
                <a:solidFill>
                  <a:srgbClr val="FF5050"/>
                </a:solidFill>
              </a:rPr>
              <a:t>Visitors &amp; Collaborators</a:t>
            </a:r>
          </a:p>
          <a:p>
            <a:pPr>
              <a:buFont typeface="Wingdings" panose="05000000000000000000" pitchFamily="2" charset="2"/>
              <a:buChar char="§"/>
              <a:tabLst>
                <a:tab pos="4405313" algn="l"/>
              </a:tabLst>
            </a:pPr>
            <a:r>
              <a:rPr lang="en-US" sz="2400" dirty="0" smtClean="0">
                <a:solidFill>
                  <a:srgbClr val="7030A0"/>
                </a:solidFill>
              </a:rPr>
              <a:t>Education Director	Diversity Director</a:t>
            </a:r>
          </a:p>
          <a:p>
            <a:pPr>
              <a:buFont typeface="Wingdings" panose="05000000000000000000" pitchFamily="2" charset="2"/>
              <a:buChar char="§"/>
              <a:tabLst>
                <a:tab pos="4405313" algn="l"/>
              </a:tabLst>
            </a:pPr>
            <a:r>
              <a:rPr lang="en-US" sz="2400" dirty="0" smtClean="0">
                <a:solidFill>
                  <a:srgbClr val="7030A0"/>
                </a:solidFill>
              </a:rPr>
              <a:t>Managing Director 	Administrative Assistance</a:t>
            </a:r>
          </a:p>
          <a:p>
            <a:pPr>
              <a:buFont typeface="Wingdings" panose="05000000000000000000" pitchFamily="2" charset="2"/>
              <a:buChar char="§"/>
              <a:tabLst>
                <a:tab pos="4405313" algn="l"/>
              </a:tabLst>
            </a:pPr>
            <a:r>
              <a:rPr lang="en-US" sz="2400" dirty="0" smtClean="0">
                <a:solidFill>
                  <a:srgbClr val="002E8A"/>
                </a:solidFill>
              </a:rPr>
              <a:t>Travel	Workshops</a:t>
            </a:r>
          </a:p>
          <a:p>
            <a:pPr>
              <a:buFont typeface="Wingdings" panose="05000000000000000000" pitchFamily="2" charset="2"/>
              <a:buChar char="§"/>
              <a:tabLst>
                <a:tab pos="4405313" algn="l"/>
              </a:tabLst>
            </a:pPr>
            <a:r>
              <a:rPr lang="en-US" sz="2400" dirty="0" smtClean="0">
                <a:solidFill>
                  <a:srgbClr val="0070C0"/>
                </a:solidFill>
              </a:rPr>
              <a:t>Advisory Committee                    Visitors, Speakers, etc</a:t>
            </a:r>
          </a:p>
          <a:p>
            <a:pPr>
              <a:buFont typeface="Wingdings" panose="05000000000000000000" pitchFamily="2" charset="2"/>
              <a:buChar char="§"/>
              <a:tabLst>
                <a:tab pos="4405313" algn="l"/>
              </a:tabLst>
            </a:pPr>
            <a:r>
              <a:rPr lang="en-US" sz="2400" dirty="0" smtClean="0">
                <a:solidFill>
                  <a:srgbClr val="00B0F0"/>
                </a:solidFill>
              </a:rPr>
              <a:t>Summer School                           </a:t>
            </a:r>
            <a:r>
              <a:rPr lang="en-US" sz="2400" b="1" u="sng" dirty="0" smtClean="0">
                <a:solidFill>
                  <a:srgbClr val="00B0F0"/>
                </a:solidFill>
              </a:rPr>
              <a:t>Competitive Fund</a:t>
            </a:r>
          </a:p>
          <a:p>
            <a:pPr>
              <a:buNone/>
              <a:tabLst>
                <a:tab pos="4405313" algn="l"/>
              </a:tabLst>
            </a:pP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3672080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914400"/>
            <a:ext cx="8229600" cy="762000"/>
          </a:xfrm>
        </p:spPr>
        <p:txBody>
          <a:bodyPr>
            <a:normAutofit/>
          </a:bodyPr>
          <a:lstStyle/>
          <a:p>
            <a:r>
              <a:rPr lang="en-US" dirty="0" smtClean="0"/>
              <a:t>Breakout of NSF Funding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7937474"/>
              </p:ext>
            </p:extLst>
          </p:nvPr>
        </p:nvGraphicFramePr>
        <p:xfrm>
          <a:off x="595223" y="1728158"/>
          <a:ext cx="8229600" cy="4800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883166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07056"/>
            <a:ext cx="8229600" cy="762000"/>
          </a:xfrm>
        </p:spPr>
        <p:txBody>
          <a:bodyPr>
            <a:noAutofit/>
          </a:bodyPr>
          <a:lstStyle/>
          <a:p>
            <a:r>
              <a:rPr lang="en-US" sz="3600" dirty="0" smtClean="0"/>
              <a:t>Budgeted Faculty, Staff, and Students</a:t>
            </a:r>
            <a:endParaRPr lang="en-US" sz="3600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30532887"/>
              </p:ext>
            </p:extLst>
          </p:nvPr>
        </p:nvGraphicFramePr>
        <p:xfrm>
          <a:off x="417095" y="2261937"/>
          <a:ext cx="8269705" cy="45960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Chart 4"/>
          <p:cNvGraphicFramePr/>
          <p:nvPr>
            <p:extLst>
              <p:ext uri="{D42A27DB-BD31-4B8C-83A1-F6EECF244321}">
                <p14:modId xmlns:p14="http://schemas.microsoft.com/office/powerpoint/2010/main" val="839742985"/>
              </p:ext>
            </p:extLst>
          </p:nvPr>
        </p:nvGraphicFramePr>
        <p:xfrm>
          <a:off x="328257" y="1951235"/>
          <a:ext cx="8566484" cy="45399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884265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66185" y="1687551"/>
            <a:ext cx="7731766" cy="4221163"/>
          </a:xfrm>
        </p:spPr>
        <p:txBody>
          <a:bodyPr>
            <a:noAutofit/>
          </a:bodyPr>
          <a:lstStyle/>
          <a:p>
            <a:pPr marL="457200" indent="-457200">
              <a:buClr>
                <a:srgbClr val="0070C0"/>
              </a:buClr>
              <a:buAutoNum type="arabicPeriod"/>
            </a:pPr>
            <a:r>
              <a:rPr lang="en-US" sz="2400" dirty="0" smtClean="0">
                <a:solidFill>
                  <a:srgbClr val="00B050"/>
                </a:solidFill>
              </a:rPr>
              <a:t>Science of Information</a:t>
            </a:r>
          </a:p>
          <a:p>
            <a:pPr marL="457200" indent="-457200">
              <a:buAutoNum type="arabicPeriod"/>
            </a:pPr>
            <a:r>
              <a:rPr lang="en-US" sz="2400" b="1" dirty="0" err="1" smtClean="0">
                <a:solidFill>
                  <a:schemeClr val="accent4">
                    <a:lumMod val="75000"/>
                  </a:schemeClr>
                </a:solidFill>
              </a:rPr>
              <a:t>CSoI</a:t>
            </a:r>
            <a:r>
              <a:rPr lang="en-US" sz="2400" b="1" dirty="0" smtClean="0">
                <a:solidFill>
                  <a:schemeClr val="accent4">
                    <a:lumMod val="75000"/>
                  </a:schemeClr>
                </a:solidFill>
              </a:rPr>
              <a:t> Team &amp; History</a:t>
            </a:r>
          </a:p>
          <a:p>
            <a:pPr marL="457200" indent="-457200">
              <a:buAutoNum type="arabicPeriod"/>
            </a:pP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</a:rPr>
              <a:t>Research Plan</a:t>
            </a:r>
          </a:p>
          <a:p>
            <a:pPr marL="801688" lvl="2" indent="-344488">
              <a:spcBef>
                <a:spcPts val="0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000" dirty="0" smtClean="0"/>
              <a:t>Research Thrusts</a:t>
            </a:r>
            <a:endParaRPr lang="en-US" sz="2000" dirty="0"/>
          </a:p>
          <a:p>
            <a:pPr marL="801688" lvl="2" indent="-344488">
              <a:spcBef>
                <a:spcPts val="0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000" dirty="0" smtClean="0"/>
              <a:t>Overview of </a:t>
            </a:r>
            <a:r>
              <a:rPr lang="en-US" sz="2000" dirty="0"/>
              <a:t>R</a:t>
            </a:r>
            <a:r>
              <a:rPr lang="en-US" sz="2000" dirty="0" smtClean="0"/>
              <a:t>esearch Plan</a:t>
            </a:r>
          </a:p>
          <a:p>
            <a:pPr marL="801688" lvl="2" indent="-344488">
              <a:spcBef>
                <a:spcPts val="0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000" dirty="0" smtClean="0"/>
              <a:t>Legacy &amp; Value Added </a:t>
            </a:r>
          </a:p>
          <a:p>
            <a:pPr marL="801688" lvl="2" indent="-344488">
              <a:spcBef>
                <a:spcPts val="0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000" dirty="0" smtClean="0"/>
              <a:t>TIMES</a:t>
            </a:r>
          </a:p>
          <a:p>
            <a:pPr marL="457200" indent="-457200">
              <a:buAutoNum type="arabicPeriod" startAt="4"/>
              <a:tabLst>
                <a:tab pos="457200" algn="l"/>
              </a:tabLst>
            </a:pP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</a:rPr>
              <a:t>Education and Diversity &amp; Knowledge Transfer</a:t>
            </a:r>
          </a:p>
          <a:p>
            <a:pPr marL="457200" indent="-457200">
              <a:buAutoNum type="arabicPeriod" startAt="4"/>
              <a:tabLst>
                <a:tab pos="457200" algn="l"/>
              </a:tabLst>
            </a:pP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</a:rPr>
              <a:t>Sustainability/Business Plan</a:t>
            </a:r>
            <a:endParaRPr lang="en-US" sz="2400" dirty="0">
              <a:solidFill>
                <a:schemeClr val="accent5">
                  <a:lumMod val="75000"/>
                </a:schemeClr>
              </a:solidFill>
            </a:endParaRPr>
          </a:p>
          <a:p>
            <a:pPr marL="457200" indent="-457200">
              <a:buAutoNum type="arabicPeriod" startAt="4"/>
              <a:tabLst>
                <a:tab pos="457200" algn="l"/>
              </a:tabLst>
            </a:pP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</a:rPr>
              <a:t>Management</a:t>
            </a:r>
            <a:endParaRPr lang="en-US" sz="2400" dirty="0">
              <a:solidFill>
                <a:schemeClr val="accent5">
                  <a:lumMod val="75000"/>
                </a:schemeClr>
              </a:solidFill>
            </a:endParaRPr>
          </a:p>
          <a:p>
            <a:pPr marL="457200" indent="-457200">
              <a:buAutoNum type="arabicPeriod" startAt="4"/>
              <a:tabLst>
                <a:tab pos="457200" algn="l"/>
              </a:tabLst>
            </a:pP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</a:rPr>
              <a:t>Budget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00417F-D8B2-4CCF-B626-8C25AD657054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4273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6057259" y="2592958"/>
            <a:ext cx="1896450" cy="548640"/>
          </a:xfrm>
          <a:prstGeom prst="rect">
            <a:avLst/>
          </a:prstGeom>
          <a:solidFill>
            <a:srgbClr val="EBFFED"/>
          </a:solidFill>
          <a:ln>
            <a:noFill/>
          </a:ln>
          <a:effectLst>
            <a:outerShdw blurRad="50800" dist="38100" dir="2700000" algn="tl" rotWithShape="0">
              <a:schemeClr val="accent5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</a:pPr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6057259" y="3533755"/>
            <a:ext cx="1896450" cy="548640"/>
          </a:xfrm>
          <a:prstGeom prst="rect">
            <a:avLst/>
          </a:prstGeom>
          <a:solidFill>
            <a:srgbClr val="EBFFED"/>
          </a:solidFill>
          <a:ln>
            <a:noFill/>
          </a:ln>
          <a:effectLst>
            <a:outerShdw blurRad="50800" dist="38100" dir="2700000" algn="tl" rotWithShape="0">
              <a:schemeClr val="accent5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</a:pPr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6057259" y="4549575"/>
            <a:ext cx="1896450" cy="548640"/>
          </a:xfrm>
          <a:prstGeom prst="rect">
            <a:avLst/>
          </a:prstGeom>
          <a:solidFill>
            <a:srgbClr val="EBFFED"/>
          </a:solidFill>
          <a:ln>
            <a:noFill/>
          </a:ln>
          <a:effectLst>
            <a:outerShdw blurRad="50800" dist="38100" dir="2700000" algn="tl" rotWithShape="0">
              <a:schemeClr val="accent5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</a:pPr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6057259" y="5586607"/>
            <a:ext cx="1896450" cy="548640"/>
          </a:xfrm>
          <a:prstGeom prst="rect">
            <a:avLst/>
          </a:prstGeom>
          <a:solidFill>
            <a:srgbClr val="EBFFED"/>
          </a:solidFill>
          <a:ln>
            <a:noFill/>
          </a:ln>
          <a:effectLst>
            <a:outerShdw blurRad="50800" dist="38100" dir="2700000" algn="tl" rotWithShape="0">
              <a:schemeClr val="accent5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9192"/>
            <a:ext cx="8229600" cy="762000"/>
          </a:xfrm>
        </p:spPr>
        <p:txBody>
          <a:bodyPr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sz="3600" dirty="0" smtClean="0">
                <a:solidFill>
                  <a:schemeClr val="accent1"/>
                </a:solidFill>
              </a:rPr>
              <a:t>S</a:t>
            </a:r>
            <a:r>
              <a:rPr lang="en-US" sz="3600" dirty="0" smtClean="0"/>
              <a:t>TC Team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4999" y="1436210"/>
            <a:ext cx="5495925" cy="5157196"/>
          </a:xfrm>
        </p:spPr>
        <p:txBody>
          <a:bodyPr rtlCol="0">
            <a:normAutofit/>
          </a:bodyPr>
          <a:lstStyle/>
          <a:p>
            <a:pPr marL="0" indent="0" fontAlgn="auto">
              <a:lnSpc>
                <a:spcPct val="110000"/>
              </a:lnSpc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1800" dirty="0" smtClean="0">
                <a:solidFill>
                  <a:srgbClr val="0070C0"/>
                </a:solidFill>
              </a:rPr>
              <a:t>Bryn Mawr College:</a:t>
            </a:r>
            <a:r>
              <a:rPr lang="en-US" sz="1800" dirty="0" smtClean="0"/>
              <a:t> D. Kumar</a:t>
            </a:r>
          </a:p>
          <a:p>
            <a:pPr marL="0" indent="0" fontAlgn="auto">
              <a:lnSpc>
                <a:spcPct val="110000"/>
              </a:lnSpc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1800" dirty="0" smtClean="0">
                <a:solidFill>
                  <a:srgbClr val="0070C0"/>
                </a:solidFill>
              </a:rPr>
              <a:t>Howard University:</a:t>
            </a:r>
            <a:r>
              <a:rPr lang="en-US" sz="1800" dirty="0" smtClean="0"/>
              <a:t> R. </a:t>
            </a:r>
            <a:r>
              <a:rPr lang="en-US" sz="1800" dirty="0" err="1" smtClean="0"/>
              <a:t>Rwebangira</a:t>
            </a:r>
            <a:endParaRPr lang="en-US" sz="1800" dirty="0" smtClean="0"/>
          </a:p>
          <a:p>
            <a:pPr marL="0" indent="0" fontAlgn="auto">
              <a:lnSpc>
                <a:spcPct val="110000"/>
              </a:lnSpc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1800" dirty="0" smtClean="0">
                <a:solidFill>
                  <a:srgbClr val="0070C0"/>
                </a:solidFill>
              </a:rPr>
              <a:t>MIT:</a:t>
            </a:r>
            <a:r>
              <a:rPr lang="en-US" sz="1800" dirty="0" smtClean="0"/>
              <a:t> </a:t>
            </a:r>
            <a:r>
              <a:rPr lang="en-US" sz="1800" dirty="0" smtClean="0">
                <a:solidFill>
                  <a:srgbClr val="00B050"/>
                </a:solidFill>
              </a:rPr>
              <a:t>P. </a:t>
            </a:r>
            <a:r>
              <a:rPr lang="en-US" sz="1800" dirty="0" smtClean="0">
                <a:solidFill>
                  <a:schemeClr val="accent1"/>
                </a:solidFill>
              </a:rPr>
              <a:t>Shor (co-PI</a:t>
            </a:r>
            <a:r>
              <a:rPr lang="en-US" sz="1800" dirty="0">
                <a:solidFill>
                  <a:schemeClr val="accent1"/>
                </a:solidFill>
              </a:rPr>
              <a:t>) </a:t>
            </a:r>
            <a:endParaRPr lang="en-US" sz="1800" dirty="0" smtClean="0"/>
          </a:p>
          <a:p>
            <a:pPr marL="0" indent="0" fontAlgn="auto">
              <a:lnSpc>
                <a:spcPct val="110000"/>
              </a:lnSpc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1800" dirty="0" smtClean="0">
                <a:solidFill>
                  <a:srgbClr val="0070C0"/>
                </a:solidFill>
              </a:rPr>
              <a:t>Purdue University </a:t>
            </a:r>
            <a:r>
              <a:rPr lang="en-US" sz="1800" dirty="0" smtClean="0"/>
              <a:t>(lead): </a:t>
            </a:r>
            <a:r>
              <a:rPr lang="en-US" sz="1800" dirty="0" smtClean="0">
                <a:solidFill>
                  <a:schemeClr val="accent1"/>
                </a:solidFill>
              </a:rPr>
              <a:t>W. Szpankowski (PI)</a:t>
            </a:r>
          </a:p>
          <a:p>
            <a:pPr marL="0" indent="0" fontAlgn="auto">
              <a:lnSpc>
                <a:spcPct val="110000"/>
              </a:lnSpc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1800" dirty="0" smtClean="0">
                <a:solidFill>
                  <a:srgbClr val="0070C0"/>
                </a:solidFill>
              </a:rPr>
              <a:t>Princeton University:</a:t>
            </a:r>
            <a:r>
              <a:rPr lang="en-US" sz="1800" dirty="0" smtClean="0"/>
              <a:t> </a:t>
            </a:r>
            <a:r>
              <a:rPr lang="en-US" sz="1800" dirty="0" smtClean="0">
                <a:solidFill>
                  <a:schemeClr val="accent1"/>
                </a:solidFill>
              </a:rPr>
              <a:t>S. Verdu (co-PI)</a:t>
            </a:r>
          </a:p>
          <a:p>
            <a:pPr marL="0" indent="0" fontAlgn="auto">
              <a:lnSpc>
                <a:spcPct val="110000"/>
              </a:lnSpc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1800" dirty="0" smtClean="0">
                <a:solidFill>
                  <a:srgbClr val="0070C0"/>
                </a:solidFill>
              </a:rPr>
              <a:t>Stanford University:</a:t>
            </a:r>
            <a:r>
              <a:rPr lang="en-US" sz="1800" dirty="0" smtClean="0"/>
              <a:t> </a:t>
            </a:r>
            <a:r>
              <a:rPr lang="en-US" sz="1800" dirty="0" smtClean="0">
                <a:solidFill>
                  <a:schemeClr val="accent1"/>
                </a:solidFill>
              </a:rPr>
              <a:t>A. Goldsmith (co-PI)</a:t>
            </a:r>
          </a:p>
          <a:p>
            <a:pPr marL="0" indent="0" fontAlgn="auto">
              <a:lnSpc>
                <a:spcPct val="110000"/>
              </a:lnSpc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1800" dirty="0" smtClean="0">
                <a:solidFill>
                  <a:srgbClr val="0070C0"/>
                </a:solidFill>
              </a:rPr>
              <a:t>Texas A&amp;M:</a:t>
            </a:r>
            <a:r>
              <a:rPr lang="en-US" sz="1800" dirty="0" smtClean="0">
                <a:solidFill>
                  <a:schemeClr val="accent1"/>
                </a:solidFill>
              </a:rPr>
              <a:t>  </a:t>
            </a:r>
            <a:r>
              <a:rPr lang="en-US" sz="1800" dirty="0" smtClean="0"/>
              <a:t>P.R. Kumar</a:t>
            </a:r>
          </a:p>
          <a:p>
            <a:pPr marL="0" indent="0" fontAlgn="auto">
              <a:lnSpc>
                <a:spcPct val="110000"/>
              </a:lnSpc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1800" dirty="0" smtClean="0">
                <a:solidFill>
                  <a:srgbClr val="0070C0"/>
                </a:solidFill>
              </a:rPr>
              <a:t>University of California, Berkeley:</a:t>
            </a:r>
            <a:r>
              <a:rPr lang="en-US" sz="1800" dirty="0" smtClean="0"/>
              <a:t> </a:t>
            </a:r>
            <a:r>
              <a:rPr lang="en-US" sz="1800" dirty="0" smtClean="0">
                <a:solidFill>
                  <a:schemeClr val="accent1"/>
                </a:solidFill>
              </a:rPr>
              <a:t>Bin Yu (co-PI)</a:t>
            </a:r>
          </a:p>
          <a:p>
            <a:pPr marL="0" indent="0" fontAlgn="auto">
              <a:lnSpc>
                <a:spcPct val="110000"/>
              </a:lnSpc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1800" dirty="0" smtClean="0">
                <a:solidFill>
                  <a:srgbClr val="0070C0"/>
                </a:solidFill>
              </a:rPr>
              <a:t>University of California, San Diego:</a:t>
            </a:r>
            <a:r>
              <a:rPr lang="en-US" sz="1800" dirty="0" smtClean="0"/>
              <a:t> S. Subramaniam</a:t>
            </a:r>
          </a:p>
          <a:p>
            <a:pPr marL="0" indent="0" fontAlgn="auto">
              <a:lnSpc>
                <a:spcPct val="110000"/>
              </a:lnSpc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1800" dirty="0" smtClean="0">
                <a:solidFill>
                  <a:srgbClr val="0070C0"/>
                </a:solidFill>
              </a:rPr>
              <a:t>UIUC:</a:t>
            </a:r>
            <a:r>
              <a:rPr lang="en-US" sz="1800" dirty="0" smtClean="0"/>
              <a:t>  O. </a:t>
            </a:r>
            <a:r>
              <a:rPr lang="en-US" sz="1800" dirty="0" err="1" smtClean="0"/>
              <a:t>Milenkovic</a:t>
            </a:r>
            <a:endParaRPr lang="en-US" sz="1800" dirty="0"/>
          </a:p>
          <a:p>
            <a:pPr marL="0" indent="0" fontAlgn="auto">
              <a:lnSpc>
                <a:spcPct val="110000"/>
              </a:lnSpc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1800" dirty="0" smtClean="0">
                <a:solidFill>
                  <a:schemeClr val="accent3">
                    <a:lumMod val="50000"/>
                  </a:schemeClr>
                </a:solidFill>
              </a:rPr>
              <a:t>University of Hawaii</a:t>
            </a:r>
            <a:r>
              <a:rPr lang="en-US" sz="1800" dirty="0" smtClean="0"/>
              <a:t>: P. </a:t>
            </a:r>
            <a:r>
              <a:rPr lang="en-US" sz="1800" dirty="0" err="1" smtClean="0"/>
              <a:t>Santhanam</a:t>
            </a:r>
            <a:endParaRPr lang="en-US" sz="1800" dirty="0" smtClean="0"/>
          </a:p>
          <a:p>
            <a:pPr marL="0" indent="0" fontAlgn="auto">
              <a:lnSpc>
                <a:spcPct val="110000"/>
              </a:lnSpc>
              <a:spcAft>
                <a:spcPts val="0"/>
              </a:spcAft>
              <a:buFont typeface="Arial" pitchFamily="34" charset="0"/>
              <a:buNone/>
              <a:defRPr/>
            </a:pPr>
            <a:endParaRPr lang="en-US" sz="1800" dirty="0" smtClean="0"/>
          </a:p>
          <a:p>
            <a:pPr marL="0" indent="0" fontAlgn="auto">
              <a:lnSpc>
                <a:spcPct val="110000"/>
              </a:lnSpc>
              <a:spcAft>
                <a:spcPts val="0"/>
              </a:spcAft>
              <a:buFont typeface="Arial" pitchFamily="34" charset="0"/>
              <a:buNone/>
              <a:defRPr/>
            </a:pPr>
            <a:endParaRPr lang="en-US" sz="1800" dirty="0" smtClean="0"/>
          </a:p>
          <a:p>
            <a:pPr marL="0" indent="0" fontAlgn="auto">
              <a:lnSpc>
                <a:spcPct val="110000"/>
              </a:lnSpc>
              <a:spcAft>
                <a:spcPts val="0"/>
              </a:spcAft>
              <a:buFont typeface="Arial" pitchFamily="34" charset="0"/>
              <a:buNone/>
              <a:defRPr/>
            </a:pPr>
            <a:endParaRPr lang="en-US" sz="1800" dirty="0" smtClean="0">
              <a:solidFill>
                <a:schemeClr val="accent5">
                  <a:lumMod val="75000"/>
                </a:schemeClr>
              </a:solidFill>
            </a:endParaRPr>
          </a:p>
          <a:p>
            <a:pPr marL="0" indent="0" fontAlgn="auto">
              <a:lnSpc>
                <a:spcPct val="110000"/>
              </a:lnSpc>
              <a:spcAft>
                <a:spcPts val="0"/>
              </a:spcAft>
              <a:buFont typeface="Arial" pitchFamily="34" charset="0"/>
              <a:buNone/>
              <a:defRPr/>
            </a:pPr>
            <a:endParaRPr lang="en-US" sz="2000" dirty="0" smtClean="0"/>
          </a:p>
          <a:p>
            <a:pPr marL="0" indent="0" fontAlgn="auto">
              <a:lnSpc>
                <a:spcPct val="110000"/>
              </a:lnSpc>
              <a:spcAft>
                <a:spcPts val="0"/>
              </a:spcAft>
              <a:buFont typeface="Arial" pitchFamily="34" charset="0"/>
              <a:buNone/>
              <a:defRPr/>
            </a:pPr>
            <a:endParaRPr lang="en-US" sz="2000" dirty="0"/>
          </a:p>
        </p:txBody>
      </p:sp>
      <p:pic>
        <p:nvPicPr>
          <p:cNvPr id="4" name="Picture 23" descr="Wojciech Szpankowski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/>
          <a:srcRect t="6331" b="18687"/>
          <a:stretch>
            <a:fillRect/>
          </a:stretch>
        </p:blipFill>
        <p:spPr bwMode="auto">
          <a:xfrm>
            <a:off x="8052678" y="1286757"/>
            <a:ext cx="772235" cy="852676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schemeClr val="accent5">
                <a:lumMod val="75000"/>
                <a:alpha val="40000"/>
              </a:schemeClr>
            </a:outerShdw>
          </a:effectLst>
        </p:spPr>
      </p:pic>
      <p:pic>
        <p:nvPicPr>
          <p:cNvPr id="5" name="Picture 2" descr="http://www-ee.stanford.edu/~andrea/AGoldsmith.jpg"/>
          <p:cNvPicPr>
            <a:picLocks noChangeAspect="1" noChangeArrowheads="1"/>
          </p:cNvPicPr>
          <p:nvPr/>
        </p:nvPicPr>
        <p:blipFill>
          <a:blip r:embed="rId5" cstate="print"/>
          <a:srcRect r="-5575" b="-5575"/>
          <a:stretch>
            <a:fillRect/>
          </a:stretch>
        </p:blipFill>
        <p:spPr bwMode="auto">
          <a:xfrm>
            <a:off x="8016480" y="2286733"/>
            <a:ext cx="808433" cy="863401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schemeClr val="accent5">
                <a:lumMod val="75000"/>
                <a:alpha val="40000"/>
              </a:schemeClr>
            </a:outerShdw>
          </a:effectLst>
        </p:spPr>
      </p:pic>
      <p:pic>
        <p:nvPicPr>
          <p:cNvPr id="7" name="Picture 6" descr="Sergio Verdú"/>
          <p:cNvPicPr>
            <a:picLocks noChangeAspect="1"/>
          </p:cNvPicPr>
          <p:nvPr/>
        </p:nvPicPr>
        <p:blipFill rotWithShape="1">
          <a:blip r:embed="rId6" cstate="print"/>
          <a:srcRect b="9895"/>
          <a:stretch/>
        </p:blipFill>
        <p:spPr bwMode="auto">
          <a:xfrm>
            <a:off x="8005052" y="4229834"/>
            <a:ext cx="772235" cy="868381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schemeClr val="accent5">
                <a:lumMod val="75000"/>
                <a:alpha val="40000"/>
              </a:schemeClr>
            </a:outerShdw>
          </a:effectLst>
        </p:spPr>
      </p:pic>
      <p:sp>
        <p:nvSpPr>
          <p:cNvPr id="16396" name="Rectangle 8"/>
          <p:cNvSpPr>
            <a:spLocks noChangeArrowheads="1"/>
          </p:cNvSpPr>
          <p:nvPr/>
        </p:nvSpPr>
        <p:spPr bwMode="auto">
          <a:xfrm>
            <a:off x="6643056" y="5599784"/>
            <a:ext cx="1371600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r"/>
            <a:r>
              <a:rPr lang="en-US" sz="1400"/>
              <a:t>Bin Yu, </a:t>
            </a:r>
            <a:br>
              <a:rPr lang="en-US" sz="1400"/>
            </a:br>
            <a:r>
              <a:rPr lang="en-US" sz="1400"/>
              <a:t> </a:t>
            </a:r>
            <a:r>
              <a:rPr lang="en-US" sz="1400" i="1"/>
              <a:t>U.C. Berkeley</a:t>
            </a:r>
          </a:p>
        </p:txBody>
      </p:sp>
      <p:sp>
        <p:nvSpPr>
          <p:cNvPr id="16397" name="Rectangle 11"/>
          <p:cNvSpPr>
            <a:spLocks noChangeArrowheads="1"/>
          </p:cNvSpPr>
          <p:nvPr/>
        </p:nvSpPr>
        <p:spPr bwMode="auto">
          <a:xfrm>
            <a:off x="6744656" y="4582731"/>
            <a:ext cx="12700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r"/>
            <a:r>
              <a:rPr lang="en-US" sz="1400" i="1" dirty="0">
                <a:cs typeface="Arial" charset="0"/>
              </a:rPr>
              <a:t>Sergio </a:t>
            </a:r>
            <a:r>
              <a:rPr lang="en-US" sz="1400" i="1" dirty="0" err="1">
                <a:cs typeface="Arial" charset="0"/>
              </a:rPr>
              <a:t>Verdú</a:t>
            </a:r>
            <a:r>
              <a:rPr lang="en-US" sz="1400" i="1" dirty="0">
                <a:cs typeface="Arial" charset="0"/>
              </a:rPr>
              <a:t>,</a:t>
            </a:r>
            <a:br>
              <a:rPr lang="en-US" sz="1400" i="1" dirty="0">
                <a:cs typeface="Arial" charset="0"/>
              </a:rPr>
            </a:br>
            <a:r>
              <a:rPr lang="en-US" sz="1400" i="1" dirty="0"/>
              <a:t>Princeton</a:t>
            </a:r>
          </a:p>
        </p:txBody>
      </p:sp>
      <p:sp>
        <p:nvSpPr>
          <p:cNvPr id="16398" name="Rectangle 13"/>
          <p:cNvSpPr>
            <a:spLocks noChangeArrowheads="1"/>
          </p:cNvSpPr>
          <p:nvPr/>
        </p:nvSpPr>
        <p:spPr bwMode="auto">
          <a:xfrm>
            <a:off x="6934167" y="3559175"/>
            <a:ext cx="108048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r"/>
            <a:r>
              <a:rPr lang="en-US" sz="1400" dirty="0" smtClean="0">
                <a:cs typeface="Arial" charset="0"/>
              </a:rPr>
              <a:t>Peter </a:t>
            </a:r>
            <a:r>
              <a:rPr lang="en-US" sz="1400" dirty="0" err="1" smtClean="0">
                <a:cs typeface="Arial" charset="0"/>
              </a:rPr>
              <a:t>Shor</a:t>
            </a:r>
            <a:r>
              <a:rPr lang="en-US" sz="1400" dirty="0" smtClean="0">
                <a:cs typeface="Arial" charset="0"/>
              </a:rPr>
              <a:t>,</a:t>
            </a:r>
            <a:r>
              <a:rPr lang="en-US" sz="1400" dirty="0">
                <a:cs typeface="Arial" charset="0"/>
              </a:rPr>
              <a:t/>
            </a:r>
            <a:br>
              <a:rPr lang="en-US" sz="1400" dirty="0">
                <a:cs typeface="Arial" charset="0"/>
              </a:rPr>
            </a:br>
            <a:r>
              <a:rPr lang="en-US" sz="1400" i="1" dirty="0"/>
              <a:t>MIT</a:t>
            </a:r>
          </a:p>
        </p:txBody>
      </p:sp>
      <p:sp>
        <p:nvSpPr>
          <p:cNvPr id="16399" name="Rectangle 21"/>
          <p:cNvSpPr>
            <a:spLocks noChangeArrowheads="1"/>
          </p:cNvSpPr>
          <p:nvPr/>
        </p:nvSpPr>
        <p:spPr bwMode="auto">
          <a:xfrm>
            <a:off x="6322381" y="2629435"/>
            <a:ext cx="1692275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r"/>
            <a:r>
              <a:rPr lang="en-US" sz="1400">
                <a:cs typeface="Arial" charset="0"/>
              </a:rPr>
              <a:t>Andrea Goldsmith,</a:t>
            </a:r>
            <a:br>
              <a:rPr lang="en-US" sz="1400">
                <a:cs typeface="Arial" charset="0"/>
              </a:rPr>
            </a:br>
            <a:r>
              <a:rPr lang="en-US" sz="1400" i="1"/>
              <a:t>Stanford</a:t>
            </a:r>
          </a:p>
        </p:txBody>
      </p:sp>
      <p:sp>
        <p:nvSpPr>
          <p:cNvPr id="16401" name="Slide Number Placeholder 19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EA7AC655-8B40-4CD8-B033-7EDB56EC6003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6</a:t>
            </a:fld>
            <a:endParaRPr lang="en-US">
              <a:cs typeface="Arial" charset="0"/>
            </a:endParaRPr>
          </a:p>
        </p:txBody>
      </p:sp>
      <p:pic>
        <p:nvPicPr>
          <p:cNvPr id="16402" name="Picture 2" descr="C:\Documents and Settings\spa\Desktop\binyu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894"/>
          <a:stretch/>
        </p:blipFill>
        <p:spPr bwMode="auto">
          <a:xfrm>
            <a:off x="8011970" y="5270753"/>
            <a:ext cx="749443" cy="9144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chemeClr val="accent5">
                <a:lumMod val="75000"/>
                <a:alpha val="4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19" descr="[PHOTO]"/>
          <p:cNvPicPr/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355"/>
          <a:stretch/>
        </p:blipFill>
        <p:spPr bwMode="auto">
          <a:xfrm>
            <a:off x="8011969" y="3223569"/>
            <a:ext cx="749444" cy="858826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chemeClr val="accent5">
                <a:lumMod val="75000"/>
                <a:alpha val="40000"/>
              </a:schemeClr>
            </a:outerShdw>
          </a:effectLst>
        </p:spPr>
      </p:pic>
      <p:sp>
        <p:nvSpPr>
          <p:cNvPr id="21" name="TextBox 20"/>
          <p:cNvSpPr txBox="1"/>
          <p:nvPr/>
        </p:nvSpPr>
        <p:spPr>
          <a:xfrm>
            <a:off x="367144" y="5437428"/>
            <a:ext cx="557741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R. Aguilar, M. </a:t>
            </a:r>
            <a:r>
              <a:rPr lang="en-US" sz="1400" dirty="0" err="1" smtClean="0"/>
              <a:t>Atallah</a:t>
            </a:r>
            <a:r>
              <a:rPr lang="en-US" sz="1400" dirty="0" smtClean="0"/>
              <a:t>, S. </a:t>
            </a:r>
            <a:r>
              <a:rPr lang="en-US" sz="1400" dirty="0" err="1" smtClean="0"/>
              <a:t>Datta</a:t>
            </a:r>
            <a:r>
              <a:rPr lang="en-US" sz="1400" dirty="0" smtClean="0"/>
              <a:t>, A. </a:t>
            </a:r>
            <a:r>
              <a:rPr lang="en-US" sz="1400" dirty="0" err="1" smtClean="0"/>
              <a:t>Grama</a:t>
            </a:r>
            <a:r>
              <a:rPr lang="en-US" sz="1400" dirty="0" smtClean="0"/>
              <a:t>, J. Neville, D. </a:t>
            </a:r>
            <a:r>
              <a:rPr lang="en-US" sz="1400" dirty="0" err="1" smtClean="0"/>
              <a:t>Ramkrishna</a:t>
            </a:r>
            <a:r>
              <a:rPr lang="en-US" sz="1400" dirty="0" smtClean="0"/>
              <a:t>, L. Si, V. </a:t>
            </a:r>
            <a:r>
              <a:rPr lang="en-US" sz="1400" dirty="0" err="1" smtClean="0"/>
              <a:t>Rego</a:t>
            </a:r>
            <a:r>
              <a:rPr lang="en-US" sz="1400" dirty="0" smtClean="0"/>
              <a:t>, M. Ward, D. </a:t>
            </a:r>
            <a:r>
              <a:rPr lang="en-US" sz="1400" dirty="0" err="1" smtClean="0"/>
              <a:t>Xu</a:t>
            </a:r>
            <a:r>
              <a:rPr lang="en-US" sz="1400" dirty="0" smtClean="0"/>
              <a:t>, C. Liu, L. Burge, N. Lynch, R. </a:t>
            </a:r>
            <a:r>
              <a:rPr lang="en-US" sz="1400" dirty="0" err="1" smtClean="0"/>
              <a:t>Rivest</a:t>
            </a:r>
            <a:r>
              <a:rPr lang="en-US" sz="1400" dirty="0" smtClean="0"/>
              <a:t>, M. </a:t>
            </a:r>
            <a:r>
              <a:rPr lang="en-US" sz="1400" dirty="0" err="1" smtClean="0"/>
              <a:t>Sudan,Y</a:t>
            </a:r>
            <a:r>
              <a:rPr lang="en-US" sz="1400" dirty="0" smtClean="0"/>
              <a:t>. </a:t>
            </a:r>
            <a:r>
              <a:rPr lang="en-US" sz="1400" dirty="0" err="1" smtClean="0"/>
              <a:t>Polyanskiy</a:t>
            </a:r>
            <a:r>
              <a:rPr lang="en-US" sz="1400" dirty="0" smtClean="0"/>
              <a:t>, W. </a:t>
            </a:r>
            <a:r>
              <a:rPr lang="en-US" sz="1400" dirty="0" err="1" smtClean="0"/>
              <a:t>Bialek</a:t>
            </a:r>
            <a:r>
              <a:rPr lang="en-US" sz="1400" dirty="0" smtClean="0"/>
              <a:t>,  S. Kulkarni, C. Sims, T. Cover, A. </a:t>
            </a:r>
            <a:r>
              <a:rPr lang="en-US" sz="1400" dirty="0" err="1" smtClean="0"/>
              <a:t>Ozgur</a:t>
            </a:r>
            <a:r>
              <a:rPr lang="en-US" sz="1400" dirty="0" smtClean="0"/>
              <a:t>, T. </a:t>
            </a:r>
            <a:r>
              <a:rPr lang="en-US" sz="1400" dirty="0" err="1" smtClean="0"/>
              <a:t>Weissman</a:t>
            </a:r>
            <a:r>
              <a:rPr lang="en-US" sz="1400" dirty="0" smtClean="0"/>
              <a:t>, V. </a:t>
            </a:r>
            <a:r>
              <a:rPr lang="en-US" sz="1400" dirty="0" err="1" smtClean="0"/>
              <a:t>Anantharam</a:t>
            </a:r>
            <a:r>
              <a:rPr lang="en-US" sz="1400" dirty="0" smtClean="0"/>
              <a:t>, J. Gallant, T. </a:t>
            </a:r>
            <a:r>
              <a:rPr lang="en-US" sz="1400" dirty="0" err="1" smtClean="0"/>
              <a:t>Courtade</a:t>
            </a:r>
            <a:r>
              <a:rPr lang="en-US" sz="1400" dirty="0" smtClean="0"/>
              <a:t>, M. Mahoney, D. </a:t>
            </a:r>
            <a:r>
              <a:rPr lang="en-US" sz="1400" dirty="0" err="1" smtClean="0"/>
              <a:t>Tse</a:t>
            </a:r>
            <a:r>
              <a:rPr lang="en-US" sz="1400" dirty="0" smtClean="0"/>
              <a:t>, T. Coleman</a:t>
            </a:r>
            <a:r>
              <a:rPr lang="en-US" sz="1000" dirty="0" smtClean="0"/>
              <a:t>,  </a:t>
            </a:r>
            <a:r>
              <a:rPr lang="en-US" sz="1400" dirty="0" smtClean="0"/>
              <a:t>Y. Baryshnikov, M. </a:t>
            </a:r>
            <a:r>
              <a:rPr lang="en-US" sz="1400" dirty="0" err="1" smtClean="0"/>
              <a:t>Raginsky</a:t>
            </a:r>
            <a:r>
              <a:rPr lang="en-US" sz="1400" dirty="0" smtClean="0"/>
              <a:t>, E. Abbe.</a:t>
            </a:r>
            <a:endParaRPr lang="en-US" sz="1000" dirty="0" smtClean="0"/>
          </a:p>
          <a:p>
            <a:endParaRPr lang="en-US" sz="1000" dirty="0" smtClean="0"/>
          </a:p>
        </p:txBody>
      </p:sp>
      <p:sp>
        <p:nvSpPr>
          <p:cNvPr id="22" name="Rectangle 21"/>
          <p:cNvSpPr/>
          <p:nvPr/>
        </p:nvSpPr>
        <p:spPr>
          <a:xfrm>
            <a:off x="6057259" y="1590553"/>
            <a:ext cx="1896450" cy="548640"/>
          </a:xfrm>
          <a:prstGeom prst="rect">
            <a:avLst/>
          </a:prstGeom>
          <a:solidFill>
            <a:srgbClr val="EBFFED"/>
          </a:solidFill>
          <a:ln>
            <a:noFill/>
          </a:ln>
          <a:effectLst>
            <a:outerShdw blurRad="50800" dist="38100" dir="2700000" algn="tl" rotWithShape="0">
              <a:schemeClr val="accent5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</a:pPr>
            <a:endParaRPr lang="en-US"/>
          </a:p>
        </p:txBody>
      </p:sp>
      <p:sp>
        <p:nvSpPr>
          <p:cNvPr id="16400" name="Rectangle 23"/>
          <p:cNvSpPr>
            <a:spLocks noChangeArrowheads="1"/>
          </p:cNvSpPr>
          <p:nvPr/>
        </p:nvSpPr>
        <p:spPr bwMode="auto">
          <a:xfrm>
            <a:off x="5944556" y="1581398"/>
            <a:ext cx="20701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r"/>
            <a:r>
              <a:rPr lang="en-US" sz="1400" dirty="0" err="1">
                <a:ea typeface="Calibri" pitchFamily="34" charset="0"/>
                <a:cs typeface="Arial" charset="0"/>
              </a:rPr>
              <a:t>Wojciech</a:t>
            </a:r>
            <a:r>
              <a:rPr lang="en-US" sz="1400" dirty="0">
                <a:ea typeface="Calibri" pitchFamily="34" charset="0"/>
                <a:cs typeface="Arial" charset="0"/>
              </a:rPr>
              <a:t> </a:t>
            </a:r>
            <a:r>
              <a:rPr lang="en-US" sz="1400" dirty="0" err="1">
                <a:ea typeface="Calibri" pitchFamily="34" charset="0"/>
                <a:cs typeface="Arial" charset="0"/>
              </a:rPr>
              <a:t>Szpankowski</a:t>
            </a:r>
            <a:r>
              <a:rPr lang="en-US" sz="1400" dirty="0">
                <a:ea typeface="Calibri" pitchFamily="34" charset="0"/>
                <a:cs typeface="Arial" charset="0"/>
              </a:rPr>
              <a:t>, </a:t>
            </a:r>
          </a:p>
          <a:p>
            <a:pPr algn="r"/>
            <a:r>
              <a:rPr lang="en-US" sz="1400" i="1" dirty="0">
                <a:ea typeface="Calibri" pitchFamily="34" charset="0"/>
                <a:cs typeface="Arial" charset="0"/>
              </a:rPr>
              <a:t>Purdue</a:t>
            </a:r>
          </a:p>
        </p:txBody>
      </p:sp>
    </p:spTree>
    <p:extLst>
      <p:ext uri="{BB962C8B-B14F-4D97-AF65-F5344CB8AC3E}">
        <p14:creationId xmlns:p14="http://schemas.microsoft.com/office/powerpoint/2010/main" val="634866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1320" y="639797"/>
            <a:ext cx="8229600" cy="762000"/>
          </a:xfrm>
        </p:spPr>
        <p:txBody>
          <a:bodyPr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sz="3600" dirty="0" smtClean="0"/>
              <a:t>Center Participant  Awards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6815" y="1296212"/>
            <a:ext cx="8203721" cy="5139096"/>
          </a:xfrm>
        </p:spPr>
        <p:txBody>
          <a:bodyPr rtlCol="0">
            <a:noAutofit/>
          </a:bodyPr>
          <a:lstStyle/>
          <a:p>
            <a:pPr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2000" b="1" dirty="0" smtClean="0">
                <a:solidFill>
                  <a:schemeClr val="accent4">
                    <a:lumMod val="75000"/>
                  </a:schemeClr>
                </a:solidFill>
              </a:rPr>
              <a:t>Nobel Prize </a:t>
            </a:r>
            <a:r>
              <a:rPr lang="en-US" sz="2000" dirty="0" smtClean="0">
                <a:solidFill>
                  <a:srgbClr val="0070C0"/>
                </a:solidFill>
              </a:rPr>
              <a:t>(Economics):  </a:t>
            </a:r>
            <a:r>
              <a:rPr lang="en-US" sz="1800" dirty="0" smtClean="0">
                <a:solidFill>
                  <a:srgbClr val="FF0000"/>
                </a:solidFill>
              </a:rPr>
              <a:t>Sims</a:t>
            </a:r>
          </a:p>
          <a:p>
            <a:pPr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2000" b="1" dirty="0" smtClean="0">
                <a:solidFill>
                  <a:schemeClr val="accent4">
                    <a:lumMod val="75000"/>
                  </a:schemeClr>
                </a:solidFill>
              </a:rPr>
              <a:t>National Academies: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n-US" sz="2000" b="1" dirty="0" smtClean="0">
                <a:solidFill>
                  <a:schemeClr val="accent4">
                    <a:lumMod val="75000"/>
                  </a:schemeClr>
                </a:solidFill>
              </a:rPr>
              <a:t>    </a:t>
            </a:r>
            <a:r>
              <a:rPr lang="en-US" sz="2000" dirty="0" smtClean="0">
                <a:solidFill>
                  <a:schemeClr val="accent4">
                    <a:lumMod val="75000"/>
                  </a:schemeClr>
                </a:solidFill>
              </a:rPr>
              <a:t>NAS</a:t>
            </a:r>
            <a:r>
              <a:rPr lang="en-US" sz="2000" dirty="0" smtClean="0"/>
              <a:t> </a:t>
            </a:r>
            <a:r>
              <a:rPr lang="en-US" sz="1800" dirty="0" smtClean="0"/>
              <a:t>– </a:t>
            </a:r>
            <a:r>
              <a:rPr lang="en-US" sz="1800" dirty="0" err="1" smtClean="0">
                <a:solidFill>
                  <a:srgbClr val="FF0000"/>
                </a:solidFill>
              </a:rPr>
              <a:t>Bialek</a:t>
            </a:r>
            <a:r>
              <a:rPr lang="en-US" sz="1800" dirty="0" smtClean="0">
                <a:solidFill>
                  <a:srgbClr val="FF0000"/>
                </a:solidFill>
              </a:rPr>
              <a:t>, </a:t>
            </a:r>
            <a:r>
              <a:rPr lang="en-US" sz="1800" dirty="0" err="1" smtClean="0">
                <a:solidFill>
                  <a:srgbClr val="FF0000"/>
                </a:solidFill>
              </a:rPr>
              <a:t>Rivest</a:t>
            </a:r>
            <a:r>
              <a:rPr lang="en-US" sz="1800" dirty="0" smtClean="0">
                <a:solidFill>
                  <a:srgbClr val="FF0000"/>
                </a:solidFill>
              </a:rPr>
              <a:t>, Shor, Sims, </a:t>
            </a:r>
            <a:r>
              <a:rPr lang="en-US" sz="1800" dirty="0" err="1" smtClean="0">
                <a:solidFill>
                  <a:srgbClr val="FF0000"/>
                </a:solidFill>
              </a:rPr>
              <a:t>Verdu</a:t>
            </a:r>
            <a:r>
              <a:rPr lang="en-US" sz="1800" dirty="0" smtClean="0">
                <a:solidFill>
                  <a:srgbClr val="FF0000"/>
                </a:solidFill>
              </a:rPr>
              <a:t>, Yu</a:t>
            </a:r>
            <a:r>
              <a:rPr lang="en-US" sz="1800" dirty="0" smtClean="0">
                <a:solidFill>
                  <a:schemeClr val="accent4">
                    <a:lumMod val="75000"/>
                  </a:schemeClr>
                </a:solidFill>
              </a:rPr>
              <a:t>     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n-US" sz="1800" dirty="0" smtClean="0">
                <a:solidFill>
                  <a:schemeClr val="accent4">
                    <a:lumMod val="75000"/>
                  </a:schemeClr>
                </a:solidFill>
              </a:rPr>
              <a:t>     </a:t>
            </a:r>
            <a:r>
              <a:rPr lang="en-US" sz="2000" dirty="0" smtClean="0">
                <a:solidFill>
                  <a:schemeClr val="accent4">
                    <a:lumMod val="75000"/>
                  </a:schemeClr>
                </a:solidFill>
              </a:rPr>
              <a:t>NAE</a:t>
            </a:r>
            <a:r>
              <a:rPr lang="en-US" sz="1800" dirty="0" smtClean="0">
                <a:solidFill>
                  <a:srgbClr val="C00000"/>
                </a:solidFill>
              </a:rPr>
              <a:t> </a:t>
            </a:r>
            <a:r>
              <a:rPr lang="en-US" sz="1800" dirty="0" smtClean="0"/>
              <a:t>– </a:t>
            </a:r>
            <a:r>
              <a:rPr lang="en-US" sz="1800" dirty="0" err="1" smtClean="0">
                <a:solidFill>
                  <a:srgbClr val="FF0000"/>
                </a:solidFill>
              </a:rPr>
              <a:t>Datta</a:t>
            </a:r>
            <a:r>
              <a:rPr lang="en-US" sz="1800" dirty="0" smtClean="0">
                <a:solidFill>
                  <a:srgbClr val="FF0000"/>
                </a:solidFill>
              </a:rPr>
              <a:t>, </a:t>
            </a:r>
            <a:r>
              <a:rPr lang="en-US" sz="1800" b="1" dirty="0" smtClean="0">
                <a:solidFill>
                  <a:srgbClr val="FF0000"/>
                </a:solidFill>
              </a:rPr>
              <a:t>Goldsmith</a:t>
            </a:r>
            <a:r>
              <a:rPr lang="en-US" sz="1800" dirty="0" smtClean="0">
                <a:solidFill>
                  <a:srgbClr val="FF0000"/>
                </a:solidFill>
              </a:rPr>
              <a:t>, Lynch, Kumar, </a:t>
            </a:r>
            <a:r>
              <a:rPr lang="en-US" sz="1800" dirty="0" err="1" smtClean="0">
                <a:solidFill>
                  <a:srgbClr val="FF0000"/>
                </a:solidFill>
              </a:rPr>
              <a:t>Ramkrishan</a:t>
            </a:r>
            <a:r>
              <a:rPr lang="en-US" sz="1800" dirty="0" smtClean="0">
                <a:solidFill>
                  <a:srgbClr val="FF0000"/>
                </a:solidFill>
              </a:rPr>
              <a:t>, Rice, </a:t>
            </a:r>
            <a:r>
              <a:rPr lang="en-US" sz="1800" dirty="0" err="1" smtClean="0">
                <a:solidFill>
                  <a:srgbClr val="FF0000"/>
                </a:solidFill>
              </a:rPr>
              <a:t>Rivest</a:t>
            </a:r>
            <a:r>
              <a:rPr lang="en-US" sz="1800" dirty="0" smtClean="0">
                <a:solidFill>
                  <a:srgbClr val="FF0000"/>
                </a:solidFill>
              </a:rPr>
              <a:t>, </a:t>
            </a:r>
            <a:r>
              <a:rPr lang="en-US" sz="1800" dirty="0" err="1" smtClean="0">
                <a:solidFill>
                  <a:srgbClr val="FF0000"/>
                </a:solidFill>
              </a:rPr>
              <a:t>Verdu</a:t>
            </a:r>
            <a:endParaRPr lang="en-US" sz="1800" dirty="0" smtClean="0">
              <a:solidFill>
                <a:srgbClr val="FF0000"/>
              </a:solidFill>
            </a:endParaRPr>
          </a:p>
          <a:p>
            <a:pPr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2000" b="1" dirty="0" smtClean="0">
                <a:solidFill>
                  <a:schemeClr val="accent4">
                    <a:lumMod val="75000"/>
                  </a:schemeClr>
                </a:solidFill>
              </a:rPr>
              <a:t>Turing Award</a:t>
            </a:r>
            <a:r>
              <a:rPr lang="en-US" sz="1800" dirty="0" smtClean="0"/>
              <a:t> </a:t>
            </a:r>
            <a:r>
              <a:rPr lang="en-US" sz="1800" dirty="0"/>
              <a:t>– </a:t>
            </a:r>
            <a:r>
              <a:rPr lang="en-US" sz="1800" dirty="0" err="1" smtClean="0">
                <a:solidFill>
                  <a:srgbClr val="FF0000"/>
                </a:solidFill>
              </a:rPr>
              <a:t>Rivest</a:t>
            </a:r>
            <a:endParaRPr lang="en-US" sz="1800" dirty="0" smtClean="0">
              <a:solidFill>
                <a:srgbClr val="FF0000"/>
              </a:solidFill>
            </a:endParaRPr>
          </a:p>
          <a:p>
            <a:pPr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2000" b="1" dirty="0" smtClean="0">
                <a:solidFill>
                  <a:schemeClr val="accent4">
                    <a:lumMod val="75000"/>
                  </a:schemeClr>
                </a:solidFill>
              </a:rPr>
              <a:t>Shannon </a:t>
            </a:r>
            <a:r>
              <a:rPr lang="en-US" sz="2000" b="1" dirty="0">
                <a:solidFill>
                  <a:schemeClr val="accent4">
                    <a:lumMod val="75000"/>
                  </a:schemeClr>
                </a:solidFill>
              </a:rPr>
              <a:t>A</a:t>
            </a:r>
            <a:r>
              <a:rPr lang="en-US" sz="2000" b="1" dirty="0" smtClean="0">
                <a:solidFill>
                  <a:schemeClr val="accent4">
                    <a:lumMod val="75000"/>
                  </a:schemeClr>
                </a:solidFill>
              </a:rPr>
              <a:t>ward</a:t>
            </a:r>
            <a:r>
              <a:rPr lang="en-US" sz="1800" dirty="0" smtClean="0"/>
              <a:t> </a:t>
            </a:r>
            <a:r>
              <a:rPr lang="en-US" sz="1800" dirty="0"/>
              <a:t>– </a:t>
            </a:r>
            <a:r>
              <a:rPr lang="en-US" sz="1800" dirty="0" err="1" smtClean="0">
                <a:solidFill>
                  <a:srgbClr val="FF0000"/>
                </a:solidFill>
              </a:rPr>
              <a:t>Verdu</a:t>
            </a:r>
            <a:r>
              <a:rPr lang="en-US" sz="1800" dirty="0" smtClean="0">
                <a:solidFill>
                  <a:srgbClr val="FF0000"/>
                </a:solidFill>
              </a:rPr>
              <a:t>, </a:t>
            </a:r>
            <a:r>
              <a:rPr lang="en-US" sz="1800" b="1" u="sng" dirty="0" err="1" smtClean="0">
                <a:solidFill>
                  <a:srgbClr val="FF0000"/>
                </a:solidFill>
              </a:rPr>
              <a:t>Tse</a:t>
            </a:r>
            <a:r>
              <a:rPr lang="en-US" sz="1800" dirty="0" smtClean="0">
                <a:solidFill>
                  <a:srgbClr val="FF0000"/>
                </a:solidFill>
              </a:rPr>
              <a:t> (Cover)</a:t>
            </a:r>
          </a:p>
          <a:p>
            <a:pPr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2000" b="1" dirty="0" err="1" smtClean="0">
                <a:solidFill>
                  <a:schemeClr val="accent4">
                    <a:lumMod val="75000"/>
                  </a:schemeClr>
                </a:solidFill>
              </a:rPr>
              <a:t>Nevanlinna</a:t>
            </a:r>
            <a:r>
              <a:rPr lang="en-US" sz="2000" b="1" dirty="0" smtClean="0">
                <a:solidFill>
                  <a:schemeClr val="accent4">
                    <a:lumMod val="75000"/>
                  </a:schemeClr>
                </a:solidFill>
              </a:rPr>
              <a:t> Prize </a:t>
            </a:r>
            <a:r>
              <a:rPr lang="en-US" sz="1800" dirty="0" smtClean="0"/>
              <a:t>–</a:t>
            </a:r>
            <a:r>
              <a:rPr lang="en-US" sz="1800" dirty="0" smtClean="0">
                <a:solidFill>
                  <a:srgbClr val="C00000"/>
                </a:solidFill>
              </a:rPr>
              <a:t> </a:t>
            </a:r>
            <a:r>
              <a:rPr lang="en-US" sz="1800" dirty="0">
                <a:solidFill>
                  <a:srgbClr val="FF0000"/>
                </a:solidFill>
              </a:rPr>
              <a:t>Sudan </a:t>
            </a:r>
            <a:r>
              <a:rPr lang="en-US" sz="1800" dirty="0" smtClean="0"/>
              <a:t>and </a:t>
            </a:r>
            <a:r>
              <a:rPr lang="en-US" sz="1800" dirty="0" smtClean="0">
                <a:solidFill>
                  <a:srgbClr val="FF0000"/>
                </a:solidFill>
              </a:rPr>
              <a:t>Shor</a:t>
            </a:r>
            <a:endParaRPr lang="en-US" sz="1800" dirty="0" smtClean="0">
              <a:solidFill>
                <a:srgbClr val="C00000"/>
              </a:solidFill>
            </a:endParaRPr>
          </a:p>
          <a:p>
            <a:pPr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2000" b="1" dirty="0" smtClean="0">
                <a:solidFill>
                  <a:schemeClr val="accent4">
                    <a:lumMod val="75000"/>
                  </a:schemeClr>
                </a:solidFill>
              </a:rPr>
              <a:t>Richard W. Hamming Medal </a:t>
            </a:r>
            <a:r>
              <a:rPr lang="en-US" sz="1800" dirty="0" smtClean="0"/>
              <a:t>–</a:t>
            </a:r>
            <a:r>
              <a:rPr lang="en-US" sz="1800" dirty="0" smtClean="0">
                <a:solidFill>
                  <a:srgbClr val="C00000"/>
                </a:solidFill>
              </a:rPr>
              <a:t> </a:t>
            </a:r>
            <a:r>
              <a:rPr lang="en-US" sz="1800" dirty="0" smtClean="0">
                <a:solidFill>
                  <a:srgbClr val="FF0000"/>
                </a:solidFill>
              </a:rPr>
              <a:t>Cover and </a:t>
            </a:r>
            <a:r>
              <a:rPr lang="en-US" sz="1800" dirty="0" err="1" smtClean="0">
                <a:solidFill>
                  <a:srgbClr val="FF0000"/>
                </a:solidFill>
              </a:rPr>
              <a:t>Verdu</a:t>
            </a:r>
            <a:endParaRPr lang="en-US" sz="1800" dirty="0" smtClean="0"/>
          </a:p>
          <a:p>
            <a:pPr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2000" b="1" dirty="0" smtClean="0">
                <a:solidFill>
                  <a:schemeClr val="accent4">
                    <a:lumMod val="75000"/>
                  </a:schemeClr>
                </a:solidFill>
              </a:rPr>
              <a:t>Humboldt Research Award, A. </a:t>
            </a:r>
            <a:r>
              <a:rPr lang="en-US" sz="2000" b="1" dirty="0" err="1" smtClean="0">
                <a:solidFill>
                  <a:schemeClr val="accent4">
                    <a:lumMod val="75000"/>
                  </a:schemeClr>
                </a:solidFill>
              </a:rPr>
              <a:t>Bement</a:t>
            </a:r>
            <a:r>
              <a:rPr lang="en-US" sz="2000" b="1" dirty="0" smtClean="0">
                <a:solidFill>
                  <a:schemeClr val="accent4">
                    <a:lumMod val="75000"/>
                  </a:schemeClr>
                </a:solidFill>
              </a:rPr>
              <a:t> Jr. Award</a:t>
            </a:r>
            <a:r>
              <a:rPr lang="en-US" sz="1800" b="1" dirty="0" smtClean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n-US" sz="1800" dirty="0"/>
              <a:t>–</a:t>
            </a:r>
            <a:r>
              <a:rPr lang="en-US" sz="1800" dirty="0">
                <a:solidFill>
                  <a:srgbClr val="C00000"/>
                </a:solidFill>
              </a:rPr>
              <a:t> </a:t>
            </a:r>
            <a:r>
              <a:rPr lang="en-US" sz="1800" dirty="0" err="1" smtClean="0">
                <a:solidFill>
                  <a:srgbClr val="FF0000"/>
                </a:solidFill>
              </a:rPr>
              <a:t>Szpankowski</a:t>
            </a:r>
            <a:endParaRPr lang="en-US" sz="1800" dirty="0" smtClean="0">
              <a:solidFill>
                <a:srgbClr val="FF0000"/>
              </a:solidFill>
            </a:endParaRPr>
          </a:p>
          <a:p>
            <a:pPr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2000" b="1" dirty="0" smtClean="0">
                <a:solidFill>
                  <a:schemeClr val="accent4">
                    <a:lumMod val="75000"/>
                  </a:schemeClr>
                </a:solidFill>
              </a:rPr>
              <a:t>Swartz Prize in </a:t>
            </a:r>
            <a:r>
              <a:rPr lang="en-US" sz="2000" b="1" dirty="0">
                <a:solidFill>
                  <a:schemeClr val="accent4">
                    <a:lumMod val="75000"/>
                  </a:schemeClr>
                </a:solidFill>
              </a:rPr>
              <a:t>Neuroscience</a:t>
            </a:r>
            <a:r>
              <a:rPr lang="en-US" sz="1800" b="1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n-US" sz="1800" dirty="0"/>
              <a:t>–</a:t>
            </a:r>
            <a:r>
              <a:rPr lang="en-US" sz="1800" dirty="0">
                <a:solidFill>
                  <a:srgbClr val="C00000"/>
                </a:solidFill>
              </a:rPr>
              <a:t> </a:t>
            </a:r>
            <a:r>
              <a:rPr lang="en-US" sz="1800" dirty="0" err="1" smtClean="0">
                <a:solidFill>
                  <a:srgbClr val="FF0000"/>
                </a:solidFill>
              </a:rPr>
              <a:t>Bialek</a:t>
            </a:r>
            <a:endParaRPr lang="en-US" sz="1800" dirty="0" smtClean="0">
              <a:solidFill>
                <a:srgbClr val="C00000"/>
              </a:solidFill>
            </a:endParaRPr>
          </a:p>
          <a:p>
            <a:pPr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1800" b="1" dirty="0" smtClean="0">
                <a:solidFill>
                  <a:schemeClr val="accent4">
                    <a:lumMod val="75000"/>
                  </a:schemeClr>
                </a:solidFill>
              </a:rPr>
              <a:t>IEEE Field Award for Control Systems </a:t>
            </a:r>
            <a:r>
              <a:rPr lang="en-US" sz="1800" dirty="0" smtClean="0"/>
              <a:t>– </a:t>
            </a:r>
            <a:r>
              <a:rPr lang="en-US" sz="1800" dirty="0" smtClean="0">
                <a:solidFill>
                  <a:srgbClr val="FF0000"/>
                </a:solidFill>
              </a:rPr>
              <a:t>Kumar</a:t>
            </a:r>
          </a:p>
          <a:p>
            <a:pPr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1800" b="1" dirty="0">
                <a:solidFill>
                  <a:schemeClr val="accent4">
                    <a:lumMod val="75000"/>
                  </a:schemeClr>
                </a:solidFill>
              </a:rPr>
              <a:t>Edwin Howard Armstrong Achievement </a:t>
            </a:r>
            <a:r>
              <a:rPr lang="en-US" sz="1800" b="1" dirty="0" smtClean="0">
                <a:solidFill>
                  <a:schemeClr val="accent4">
                    <a:lumMod val="75000"/>
                  </a:schemeClr>
                </a:solidFill>
              </a:rPr>
              <a:t>Award </a:t>
            </a:r>
            <a:r>
              <a:rPr lang="en-US" sz="1800" dirty="0" smtClean="0"/>
              <a:t>– </a:t>
            </a:r>
            <a:r>
              <a:rPr lang="en-US" sz="1800" dirty="0" smtClean="0">
                <a:solidFill>
                  <a:srgbClr val="FF0000"/>
                </a:solidFill>
              </a:rPr>
              <a:t>Goldsmith</a:t>
            </a:r>
            <a:endParaRPr lang="en-US" sz="1800" b="1" dirty="0">
              <a:solidFill>
                <a:srgbClr val="FF0000"/>
              </a:solidFill>
            </a:endParaRPr>
          </a:p>
          <a:p>
            <a:pPr>
              <a:spcAft>
                <a:spcPts val="1200"/>
              </a:spcAft>
              <a:buFont typeface="Wingdings" panose="05000000000000000000" pitchFamily="2" charset="2"/>
              <a:buChar char="§"/>
            </a:pPr>
            <a:endParaRPr lang="en-US" sz="1800" dirty="0" smtClean="0">
              <a:solidFill>
                <a:srgbClr val="C00000"/>
              </a:solidFill>
            </a:endParaRPr>
          </a:p>
          <a:p>
            <a:pPr>
              <a:spcAft>
                <a:spcPts val="1200"/>
              </a:spcAft>
              <a:buFont typeface="Wingdings" panose="05000000000000000000" pitchFamily="2" charset="2"/>
              <a:buChar char="§"/>
            </a:pPr>
            <a:endParaRPr lang="en-US" sz="1800" dirty="0" smtClean="0"/>
          </a:p>
          <a:p>
            <a:pPr fontAlgn="auto"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endParaRPr lang="en-US" sz="1800" dirty="0" smtClean="0"/>
          </a:p>
        </p:txBody>
      </p:sp>
      <p:sp>
        <p:nvSpPr>
          <p:cNvPr id="26627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530F13F2-F18A-4440-86A8-FD2A87860144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7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8626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5997192" y="2121616"/>
            <a:ext cx="1896450" cy="548640"/>
          </a:xfrm>
          <a:prstGeom prst="rect">
            <a:avLst/>
          </a:prstGeom>
          <a:solidFill>
            <a:srgbClr val="EBFFED"/>
          </a:solidFill>
          <a:ln>
            <a:noFill/>
          </a:ln>
          <a:effectLst>
            <a:outerShdw blurRad="50800" dist="38100" dir="2700000" algn="tl" rotWithShape="0">
              <a:schemeClr val="accent5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5997192" y="3897009"/>
            <a:ext cx="1896450" cy="548640"/>
          </a:xfrm>
          <a:prstGeom prst="rect">
            <a:avLst/>
          </a:prstGeom>
          <a:solidFill>
            <a:srgbClr val="EBFFED"/>
          </a:solidFill>
          <a:ln>
            <a:noFill/>
          </a:ln>
          <a:effectLst>
            <a:outerShdw blurRad="50800" dist="38100" dir="2700000" algn="tl" rotWithShape="0">
              <a:schemeClr val="accent5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5997192" y="3021614"/>
            <a:ext cx="1896450" cy="548640"/>
          </a:xfrm>
          <a:prstGeom prst="rect">
            <a:avLst/>
          </a:prstGeom>
          <a:solidFill>
            <a:srgbClr val="EBFFED"/>
          </a:solidFill>
          <a:ln>
            <a:noFill/>
          </a:ln>
          <a:effectLst>
            <a:outerShdw blurRad="50800" dist="38100" dir="2700000" algn="tl" rotWithShape="0">
              <a:schemeClr val="accent5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5997192" y="5593166"/>
            <a:ext cx="1896450" cy="548640"/>
          </a:xfrm>
          <a:prstGeom prst="rect">
            <a:avLst/>
          </a:prstGeom>
          <a:solidFill>
            <a:srgbClr val="EBFFED"/>
          </a:solidFill>
          <a:ln>
            <a:noFill/>
          </a:ln>
          <a:effectLst>
            <a:outerShdw blurRad="50800" dist="38100" dir="2700000" algn="tl" rotWithShape="0">
              <a:schemeClr val="accent5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</a:pPr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5997192" y="4768162"/>
            <a:ext cx="1896450" cy="548640"/>
          </a:xfrm>
          <a:prstGeom prst="rect">
            <a:avLst/>
          </a:prstGeom>
          <a:solidFill>
            <a:srgbClr val="EBFFED"/>
          </a:solidFill>
          <a:ln>
            <a:noFill/>
          </a:ln>
          <a:effectLst>
            <a:outerShdw blurRad="50800" dist="38100" dir="2700000" algn="tl" rotWithShape="0">
              <a:schemeClr val="accent5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77818"/>
            <a:ext cx="8229600" cy="762000"/>
          </a:xfrm>
        </p:spPr>
        <p:txBody>
          <a:bodyPr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sz="3600" dirty="0" smtClean="0">
                <a:solidFill>
                  <a:schemeClr val="accent1"/>
                </a:solidFill>
              </a:rPr>
              <a:t>S</a:t>
            </a:r>
            <a:r>
              <a:rPr lang="en-US" sz="3600" dirty="0" smtClean="0"/>
              <a:t>TC Staff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6564" y="1573213"/>
            <a:ext cx="5318126" cy="4547393"/>
          </a:xfrm>
        </p:spPr>
        <p:txBody>
          <a:bodyPr rtlCol="0">
            <a:normAutofit/>
          </a:bodyPr>
          <a:lstStyle/>
          <a:p>
            <a:pPr marL="0" indent="0" fontAlgn="auto">
              <a:lnSpc>
                <a:spcPct val="110000"/>
              </a:lnSpc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</a:rPr>
              <a:t>Director</a:t>
            </a:r>
            <a:r>
              <a:rPr lang="en-US" sz="2400" dirty="0" smtClean="0"/>
              <a:t> </a:t>
            </a:r>
            <a:r>
              <a:rPr lang="en-US" sz="2400" dirty="0"/>
              <a:t>– </a:t>
            </a:r>
            <a:r>
              <a:rPr lang="en-US" sz="2400" dirty="0" err="1"/>
              <a:t>Wojciech</a:t>
            </a:r>
            <a:r>
              <a:rPr lang="en-US" sz="2400" dirty="0"/>
              <a:t> </a:t>
            </a:r>
            <a:r>
              <a:rPr lang="en-US" sz="2400" dirty="0" err="1" smtClean="0"/>
              <a:t>Szpankowski</a:t>
            </a:r>
            <a:endParaRPr lang="en-US" sz="2400" dirty="0" smtClean="0"/>
          </a:p>
          <a:p>
            <a:pPr marL="0" indent="0" fontAlgn="auto">
              <a:lnSpc>
                <a:spcPct val="110000"/>
              </a:lnSpc>
              <a:spcAft>
                <a:spcPts val="0"/>
              </a:spcAft>
              <a:buFont typeface="Arial" pitchFamily="34" charset="0"/>
              <a:buNone/>
              <a:defRPr/>
            </a:pPr>
            <a:endParaRPr lang="en-US" sz="1400" dirty="0"/>
          </a:p>
          <a:p>
            <a:pPr marL="0" indent="0" fontAlgn="auto">
              <a:lnSpc>
                <a:spcPct val="110000"/>
              </a:lnSpc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</a:rPr>
              <a:t>Managing 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Director </a:t>
            </a:r>
            <a:r>
              <a:rPr lang="en-US" sz="2400" dirty="0"/>
              <a:t>– Bob </a:t>
            </a:r>
            <a:r>
              <a:rPr lang="en-US" sz="2400" dirty="0" smtClean="0"/>
              <a:t>Brown</a:t>
            </a:r>
          </a:p>
          <a:p>
            <a:pPr marL="0" indent="0" fontAlgn="auto">
              <a:lnSpc>
                <a:spcPct val="110000"/>
              </a:lnSpc>
              <a:spcAft>
                <a:spcPts val="0"/>
              </a:spcAft>
              <a:buFont typeface="Arial" pitchFamily="34" charset="0"/>
              <a:buNone/>
              <a:defRPr/>
            </a:pPr>
            <a:endParaRPr lang="en-US" sz="1400" dirty="0" smtClean="0"/>
          </a:p>
          <a:p>
            <a:pPr marL="0" indent="0" fontAlgn="auto">
              <a:lnSpc>
                <a:spcPct val="110000"/>
              </a:lnSpc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</a:rPr>
              <a:t>Education 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Director </a:t>
            </a:r>
            <a:r>
              <a:rPr lang="en-US" sz="2400" dirty="0"/>
              <a:t>– Brent </a:t>
            </a:r>
            <a:r>
              <a:rPr lang="en-US" sz="2400" dirty="0" smtClean="0"/>
              <a:t>Ladd</a:t>
            </a:r>
          </a:p>
          <a:p>
            <a:pPr marL="0" indent="0" fontAlgn="auto">
              <a:lnSpc>
                <a:spcPct val="110000"/>
              </a:lnSpc>
              <a:spcAft>
                <a:spcPts val="0"/>
              </a:spcAft>
              <a:buFont typeface="Arial" pitchFamily="34" charset="0"/>
              <a:buNone/>
              <a:defRPr/>
            </a:pPr>
            <a:endParaRPr lang="en-US" sz="1400" dirty="0"/>
          </a:p>
          <a:p>
            <a:pPr marL="0" indent="0" fontAlgn="auto">
              <a:lnSpc>
                <a:spcPct val="110000"/>
              </a:lnSpc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</a:rPr>
              <a:t>Diversity Director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2400" dirty="0" smtClean="0">
                <a:solidFill>
                  <a:schemeClr val="accent3">
                    <a:lumMod val="75000"/>
                  </a:schemeClr>
                </a:solidFill>
              </a:rPr>
              <a:t>  </a:t>
            </a:r>
            <a:r>
              <a:rPr lang="en-US" sz="2400" dirty="0" smtClean="0"/>
              <a:t>– </a:t>
            </a:r>
            <a:r>
              <a:rPr lang="en-US" sz="2400" dirty="0"/>
              <a:t>Kelly </a:t>
            </a:r>
            <a:r>
              <a:rPr lang="en-US" sz="2400" dirty="0" err="1"/>
              <a:t>Andronicos</a:t>
            </a:r>
            <a:endParaRPr lang="en-US" sz="2400" dirty="0" smtClean="0"/>
          </a:p>
          <a:p>
            <a:pPr marL="0" indent="0" fontAlgn="auto">
              <a:lnSpc>
                <a:spcPct val="110000"/>
              </a:lnSpc>
              <a:spcAft>
                <a:spcPts val="0"/>
              </a:spcAft>
              <a:buFont typeface="Arial" pitchFamily="34" charset="0"/>
              <a:buNone/>
              <a:defRPr/>
            </a:pPr>
            <a:endParaRPr lang="en-US" sz="1400" dirty="0"/>
          </a:p>
          <a:p>
            <a:pPr marL="0" indent="0" fontAlgn="auto">
              <a:lnSpc>
                <a:spcPct val="110000"/>
              </a:lnSpc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</a:rPr>
              <a:t>Multimedia 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Specialist </a:t>
            </a:r>
            <a:r>
              <a:rPr lang="en-US" sz="2400" dirty="0"/>
              <a:t>– Mike </a:t>
            </a:r>
            <a:r>
              <a:rPr lang="en-US" sz="2400" dirty="0" smtClean="0"/>
              <a:t>Atwell</a:t>
            </a:r>
          </a:p>
          <a:p>
            <a:pPr marL="0" indent="0" fontAlgn="auto">
              <a:lnSpc>
                <a:spcPct val="110000"/>
              </a:lnSpc>
              <a:spcAft>
                <a:spcPts val="0"/>
              </a:spcAft>
              <a:buFont typeface="Arial" pitchFamily="34" charset="0"/>
              <a:buNone/>
              <a:defRPr/>
            </a:pPr>
            <a:endParaRPr lang="en-US" sz="1400" dirty="0"/>
          </a:p>
          <a:p>
            <a:pPr marL="0" indent="0" fontAlgn="auto">
              <a:lnSpc>
                <a:spcPct val="110000"/>
              </a:lnSpc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Administrative Asst</a:t>
            </a:r>
            <a:r>
              <a:rPr lang="en-US" sz="2400" dirty="0">
                <a:solidFill>
                  <a:schemeClr val="accent3">
                    <a:lumMod val="75000"/>
                  </a:schemeClr>
                </a:solidFill>
              </a:rPr>
              <a:t>. </a:t>
            </a:r>
            <a:r>
              <a:rPr lang="en-US" sz="2400" dirty="0"/>
              <a:t>– </a:t>
            </a:r>
            <a:r>
              <a:rPr lang="en-US" sz="2400" dirty="0" err="1" smtClean="0"/>
              <a:t>Kiya</a:t>
            </a:r>
            <a:r>
              <a:rPr lang="en-US" sz="2400" dirty="0" smtClean="0"/>
              <a:t> Smith</a:t>
            </a:r>
            <a:endParaRPr lang="en-US" sz="2400" dirty="0"/>
          </a:p>
          <a:p>
            <a:pPr marL="0" indent="0" fontAlgn="auto">
              <a:lnSpc>
                <a:spcPct val="110000"/>
              </a:lnSpc>
              <a:spcAft>
                <a:spcPts val="0"/>
              </a:spcAft>
              <a:buFont typeface="Arial" pitchFamily="34" charset="0"/>
              <a:buNone/>
              <a:defRPr/>
            </a:pPr>
            <a:endParaRPr lang="en-US" sz="2400" dirty="0" smtClean="0"/>
          </a:p>
          <a:p>
            <a:pPr marL="0" indent="0" fontAlgn="auto">
              <a:lnSpc>
                <a:spcPct val="110000"/>
              </a:lnSpc>
              <a:spcAft>
                <a:spcPts val="0"/>
              </a:spcAft>
              <a:buFont typeface="Arial" pitchFamily="34" charset="0"/>
              <a:buNone/>
              <a:defRPr/>
            </a:pPr>
            <a:endParaRPr lang="en-US" sz="2400" dirty="0" smtClean="0">
              <a:solidFill>
                <a:schemeClr val="accent5">
                  <a:lumMod val="75000"/>
                </a:schemeClr>
              </a:solidFill>
            </a:endParaRPr>
          </a:p>
          <a:p>
            <a:pPr marL="0" indent="0" fontAlgn="auto">
              <a:lnSpc>
                <a:spcPct val="110000"/>
              </a:lnSpc>
              <a:spcAft>
                <a:spcPts val="0"/>
              </a:spcAft>
              <a:buFont typeface="Arial" pitchFamily="34" charset="0"/>
              <a:buNone/>
              <a:defRPr/>
            </a:pPr>
            <a:endParaRPr lang="en-US" sz="2400" dirty="0" smtClean="0"/>
          </a:p>
          <a:p>
            <a:pPr marL="0" indent="0" fontAlgn="auto">
              <a:lnSpc>
                <a:spcPct val="110000"/>
              </a:lnSpc>
              <a:spcAft>
                <a:spcPts val="0"/>
              </a:spcAft>
              <a:buFont typeface="Arial" pitchFamily="34" charset="0"/>
              <a:buNone/>
              <a:defRPr/>
            </a:pPr>
            <a:endParaRPr lang="en-US" sz="2400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966515" y="1849645"/>
            <a:ext cx="832998" cy="832998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schemeClr val="accent5">
                <a:lumMod val="75000"/>
                <a:alpha val="40000"/>
              </a:scheme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06603" y="4511622"/>
            <a:ext cx="796878" cy="796878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schemeClr val="accent5">
                <a:lumMod val="75000"/>
                <a:alpha val="40000"/>
              </a:schemeClr>
            </a:outerShdw>
          </a:effectLst>
        </p:spPr>
      </p:pic>
      <p:sp>
        <p:nvSpPr>
          <p:cNvPr id="16396" name="Rectangle 8"/>
          <p:cNvSpPr>
            <a:spLocks noChangeArrowheads="1"/>
          </p:cNvSpPr>
          <p:nvPr/>
        </p:nvSpPr>
        <p:spPr bwMode="auto">
          <a:xfrm>
            <a:off x="6165765" y="5556654"/>
            <a:ext cx="1748940" cy="5663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marL="0" indent="0" algn="r" fontAlgn="auto">
              <a:lnSpc>
                <a:spcPct val="110000"/>
              </a:lnSpc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1400" dirty="0" smtClean="0"/>
              <a:t>Kiya Smith</a:t>
            </a:r>
          </a:p>
          <a:p>
            <a:pPr marL="0" indent="0" algn="r" fontAlgn="auto">
              <a:lnSpc>
                <a:spcPct val="110000"/>
              </a:lnSpc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1400" dirty="0" smtClean="0"/>
              <a:t>Administrative Asst.</a:t>
            </a:r>
          </a:p>
        </p:txBody>
      </p:sp>
      <p:sp>
        <p:nvSpPr>
          <p:cNvPr id="16397" name="Rectangle 11"/>
          <p:cNvSpPr>
            <a:spLocks noChangeArrowheads="1"/>
          </p:cNvSpPr>
          <p:nvPr/>
        </p:nvSpPr>
        <p:spPr bwMode="auto">
          <a:xfrm>
            <a:off x="5997192" y="4794874"/>
            <a:ext cx="1917513" cy="5663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marL="0" indent="0" algn="r" fontAlgn="auto">
              <a:lnSpc>
                <a:spcPct val="110000"/>
              </a:lnSpc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1400" dirty="0" smtClean="0"/>
              <a:t>Mike Atwell</a:t>
            </a:r>
          </a:p>
          <a:p>
            <a:pPr marL="0" indent="0" algn="r" fontAlgn="auto">
              <a:lnSpc>
                <a:spcPct val="110000"/>
              </a:lnSpc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1400" dirty="0" smtClean="0"/>
              <a:t>Multimedia Specialist </a:t>
            </a:r>
            <a:endParaRPr lang="en-US" sz="1400" dirty="0"/>
          </a:p>
        </p:txBody>
      </p:sp>
      <p:sp>
        <p:nvSpPr>
          <p:cNvPr id="16398" name="Rectangle 13"/>
          <p:cNvSpPr>
            <a:spLocks noChangeArrowheads="1"/>
          </p:cNvSpPr>
          <p:nvPr/>
        </p:nvSpPr>
        <p:spPr bwMode="auto">
          <a:xfrm>
            <a:off x="6207186" y="3021614"/>
            <a:ext cx="1707519" cy="5663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marL="0" indent="0" algn="r" fontAlgn="auto">
              <a:lnSpc>
                <a:spcPct val="110000"/>
              </a:lnSpc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1400" dirty="0" smtClean="0"/>
              <a:t>Brent Ladd</a:t>
            </a:r>
          </a:p>
          <a:p>
            <a:pPr marL="0" indent="0" algn="r" fontAlgn="auto">
              <a:lnSpc>
                <a:spcPct val="110000"/>
              </a:lnSpc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1400" dirty="0" smtClean="0"/>
              <a:t>Education </a:t>
            </a:r>
            <a:r>
              <a:rPr lang="en-US" sz="1400" dirty="0"/>
              <a:t>Director </a:t>
            </a:r>
            <a:endParaRPr lang="en-US" sz="1400" dirty="0" smtClean="0"/>
          </a:p>
        </p:txBody>
      </p:sp>
      <p:sp>
        <p:nvSpPr>
          <p:cNvPr id="16399" name="Rectangle 21"/>
          <p:cNvSpPr>
            <a:spLocks noChangeArrowheads="1"/>
          </p:cNvSpPr>
          <p:nvPr/>
        </p:nvSpPr>
        <p:spPr bwMode="auto">
          <a:xfrm>
            <a:off x="6222430" y="2116853"/>
            <a:ext cx="1692275" cy="5663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r" fontAlgn="auto">
              <a:lnSpc>
                <a:spcPct val="110000"/>
              </a:lnSpc>
              <a:spcAft>
                <a:spcPts val="0"/>
              </a:spcAft>
              <a:defRPr/>
            </a:pPr>
            <a:r>
              <a:rPr lang="en-US" sz="1400" dirty="0"/>
              <a:t>Bob Brown</a:t>
            </a:r>
          </a:p>
          <a:p>
            <a:pPr marL="0" indent="0" algn="r" fontAlgn="auto">
              <a:lnSpc>
                <a:spcPct val="110000"/>
              </a:lnSpc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1400" dirty="0" smtClean="0"/>
              <a:t>Managing Director</a:t>
            </a:r>
            <a:endParaRPr lang="en-US" sz="1400" dirty="0"/>
          </a:p>
        </p:txBody>
      </p:sp>
      <p:sp>
        <p:nvSpPr>
          <p:cNvPr id="16400" name="Rectangle 23"/>
          <p:cNvSpPr>
            <a:spLocks noChangeArrowheads="1"/>
          </p:cNvSpPr>
          <p:nvPr/>
        </p:nvSpPr>
        <p:spPr bwMode="auto">
          <a:xfrm>
            <a:off x="6165765" y="3917050"/>
            <a:ext cx="174894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r"/>
            <a:r>
              <a:rPr lang="en-US" sz="1400" dirty="0">
                <a:ea typeface="Calibri" pitchFamily="34" charset="0"/>
                <a:cs typeface="Arial" charset="0"/>
              </a:rPr>
              <a:t>Kelly </a:t>
            </a:r>
            <a:r>
              <a:rPr lang="en-US" sz="1400" dirty="0" err="1" smtClean="0">
                <a:ea typeface="Calibri" pitchFamily="34" charset="0"/>
                <a:cs typeface="Arial" charset="0"/>
              </a:rPr>
              <a:t>Andronicos</a:t>
            </a:r>
            <a:r>
              <a:rPr lang="en-US" sz="1400" dirty="0" smtClean="0">
                <a:ea typeface="Calibri" pitchFamily="34" charset="0"/>
                <a:cs typeface="Arial" charset="0"/>
              </a:rPr>
              <a:t> </a:t>
            </a:r>
          </a:p>
          <a:p>
            <a:pPr algn="r"/>
            <a:r>
              <a:rPr lang="en-US" sz="1400" dirty="0" smtClean="0">
                <a:ea typeface="Calibri" pitchFamily="34" charset="0"/>
                <a:cs typeface="Arial" charset="0"/>
              </a:rPr>
              <a:t>Diversity Director</a:t>
            </a:r>
            <a:endParaRPr lang="en-US" sz="1400" dirty="0">
              <a:ea typeface="Calibri" pitchFamily="34" charset="0"/>
              <a:cs typeface="Arial" charset="0"/>
            </a:endParaRPr>
          </a:p>
        </p:txBody>
      </p:sp>
      <p:sp>
        <p:nvSpPr>
          <p:cNvPr id="16401" name="Slide Number Placeholder 19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EA7AC655-8B40-4CD8-B033-7EDB56EC6003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8</a:t>
            </a:fld>
            <a:endParaRPr lang="en-US">
              <a:cs typeface="Arial" charset="0"/>
            </a:endParaRPr>
          </a:p>
        </p:txBody>
      </p:sp>
      <p:pic>
        <p:nvPicPr>
          <p:cNvPr id="20" name="Picture 19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966515" y="2743188"/>
            <a:ext cx="832998" cy="832998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chemeClr val="accent5">
                <a:lumMod val="75000"/>
                <a:alpha val="40000"/>
              </a:schemeClr>
            </a:outerShdw>
          </a:effectLst>
        </p:spPr>
      </p:pic>
      <p:sp>
        <p:nvSpPr>
          <p:cNvPr id="4" name="AutoShape 2" descr="imap://spa@lukasz.cs.purdue.edu:993/fetch%3EUID%3E/INBOX%3E52660?part=1.2&amp;type=image/jpeg&amp;filename=kiya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6169" y="5357017"/>
            <a:ext cx="808743" cy="870523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chemeClr val="accent5">
                <a:lumMod val="75000"/>
                <a:alpha val="4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20" t="735" r="2744" b="25792"/>
          <a:stretch/>
        </p:blipFill>
        <p:spPr>
          <a:xfrm>
            <a:off x="8005429" y="3631721"/>
            <a:ext cx="794084" cy="819509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schemeClr val="accent5">
                <a:lumMod val="75000"/>
                <a:alpha val="4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889742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66185" y="1687551"/>
            <a:ext cx="7731766" cy="4221163"/>
          </a:xfrm>
        </p:spPr>
        <p:txBody>
          <a:bodyPr>
            <a:noAutofit/>
          </a:bodyPr>
          <a:lstStyle/>
          <a:p>
            <a:pPr marL="457200" indent="-457200">
              <a:buClr>
                <a:srgbClr val="0070C0"/>
              </a:buClr>
              <a:buAutoNum type="arabicPeriod"/>
            </a:pPr>
            <a:r>
              <a:rPr lang="en-US" sz="2400" dirty="0" smtClean="0">
                <a:solidFill>
                  <a:srgbClr val="00B050"/>
                </a:solidFill>
              </a:rPr>
              <a:t>Science of Information</a:t>
            </a:r>
          </a:p>
          <a:p>
            <a:pPr marL="457200" indent="-457200">
              <a:buAutoNum type="arabicPeriod"/>
            </a:pPr>
            <a:r>
              <a:rPr lang="en-US" sz="2400" dirty="0" err="1" smtClean="0">
                <a:solidFill>
                  <a:srgbClr val="00B050"/>
                </a:solidFill>
              </a:rPr>
              <a:t>CSoI</a:t>
            </a:r>
            <a:r>
              <a:rPr lang="en-US" sz="2400" dirty="0" smtClean="0">
                <a:solidFill>
                  <a:srgbClr val="00B050"/>
                </a:solidFill>
              </a:rPr>
              <a:t> Team &amp; History</a:t>
            </a:r>
          </a:p>
          <a:p>
            <a:pPr marL="457200" indent="-457200">
              <a:buAutoNum type="arabicPeriod"/>
            </a:pPr>
            <a:r>
              <a:rPr lang="en-US" sz="2400" b="1" dirty="0" smtClean="0">
                <a:solidFill>
                  <a:srgbClr val="0070C0"/>
                </a:solidFill>
              </a:rPr>
              <a:t>Research Plan</a:t>
            </a:r>
          </a:p>
          <a:p>
            <a:pPr marL="801688" lvl="2" indent="-344488">
              <a:spcBef>
                <a:spcPts val="0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000" dirty="0" smtClean="0"/>
              <a:t>Research Thrusts</a:t>
            </a:r>
            <a:endParaRPr lang="en-US" sz="2000" dirty="0"/>
          </a:p>
          <a:p>
            <a:pPr marL="801688" lvl="2" indent="-344488">
              <a:spcBef>
                <a:spcPts val="0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000" dirty="0" smtClean="0"/>
              <a:t>Overview of </a:t>
            </a:r>
            <a:r>
              <a:rPr lang="en-US" sz="2000" dirty="0"/>
              <a:t>R</a:t>
            </a:r>
            <a:r>
              <a:rPr lang="en-US" sz="2000" dirty="0" smtClean="0"/>
              <a:t>esearch Plan</a:t>
            </a:r>
          </a:p>
          <a:p>
            <a:pPr marL="801688" lvl="2" indent="-344488">
              <a:spcBef>
                <a:spcPts val="0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000" dirty="0" smtClean="0"/>
              <a:t>Legacy &amp; Value Added </a:t>
            </a:r>
          </a:p>
          <a:p>
            <a:pPr marL="801688" lvl="2" indent="-344488">
              <a:spcBef>
                <a:spcPts val="0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000" dirty="0" smtClean="0"/>
              <a:t>TIMES</a:t>
            </a:r>
            <a:endParaRPr lang="en-US" sz="2000" dirty="0"/>
          </a:p>
          <a:p>
            <a:pPr marL="457200" indent="-457200">
              <a:buAutoNum type="arabicPeriod" startAt="4"/>
              <a:tabLst>
                <a:tab pos="457200" algn="l"/>
              </a:tabLst>
            </a:pP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</a:rPr>
              <a:t>Education and Diversity &amp; Knowledge Transfer</a:t>
            </a:r>
          </a:p>
          <a:p>
            <a:pPr marL="457200" indent="-457200">
              <a:buAutoNum type="arabicPeriod" startAt="4"/>
              <a:tabLst>
                <a:tab pos="457200" algn="l"/>
              </a:tabLst>
            </a:pP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</a:rPr>
              <a:t>Sustainability/Business Plan</a:t>
            </a:r>
            <a:endParaRPr lang="en-US" sz="2400" dirty="0">
              <a:solidFill>
                <a:schemeClr val="accent5">
                  <a:lumMod val="75000"/>
                </a:schemeClr>
              </a:solidFill>
            </a:endParaRPr>
          </a:p>
          <a:p>
            <a:pPr marL="457200" indent="-457200">
              <a:buAutoNum type="arabicPeriod" startAt="4"/>
              <a:tabLst>
                <a:tab pos="457200" algn="l"/>
              </a:tabLst>
            </a:pP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</a:rPr>
              <a:t>Management</a:t>
            </a:r>
            <a:endParaRPr lang="en-US" sz="2400" dirty="0">
              <a:solidFill>
                <a:schemeClr val="accent5">
                  <a:lumMod val="75000"/>
                </a:schemeClr>
              </a:solidFill>
            </a:endParaRPr>
          </a:p>
          <a:p>
            <a:pPr marL="457200" indent="-457200">
              <a:buAutoNum type="arabicPeriod" startAt="4"/>
              <a:tabLst>
                <a:tab pos="457200" algn="l"/>
              </a:tabLst>
            </a:pP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</a:rPr>
              <a:t>Budget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00417F-D8B2-4CCF-B626-8C25AD657054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639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IRSTSPA@WDEPQMNFUVWYY5L6" val="4596"/>
</p:tagLst>
</file>

<file path=ppt/theme/theme1.xml><?xml version="1.0" encoding="utf-8"?>
<a:theme xmlns:a="http://schemas.openxmlformats.org/drawingml/2006/main" name="CTR-Science-Information-TEMPLATE">
  <a:themeElements>
    <a:clrScheme name="Ctr-Sci-Info">
      <a:dk1>
        <a:sysClr val="windowText" lastClr="000000"/>
      </a:dk1>
      <a:lt1>
        <a:sysClr val="window" lastClr="FFFFFF"/>
      </a:lt1>
      <a:dk2>
        <a:srgbClr val="007434"/>
      </a:dk2>
      <a:lt2>
        <a:srgbClr val="FFFFFF"/>
      </a:lt2>
      <a:accent1>
        <a:srgbClr val="00B050"/>
      </a:accent1>
      <a:accent2>
        <a:srgbClr val="A3FFCD"/>
      </a:accent2>
      <a:accent3>
        <a:srgbClr val="7FC9FF"/>
      </a:accent3>
      <a:accent4>
        <a:srgbClr val="40AFFF"/>
      </a:accent4>
      <a:accent5>
        <a:srgbClr val="00D15F"/>
      </a:accent5>
      <a:accent6>
        <a:srgbClr val="C4BD97"/>
      </a:accent6>
      <a:hlink>
        <a:srgbClr val="1FA0FF"/>
      </a:hlink>
      <a:folHlink>
        <a:srgbClr val="00528F"/>
      </a:folHlink>
    </a:clrScheme>
    <a:fontScheme name="CtrSciInfo">
      <a:majorFont>
        <a:latin typeface="Continuum Bold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OI-STC-2011">
  <a:themeElements>
    <a:clrScheme name="Ctr-Sci-Info">
      <a:dk1>
        <a:sysClr val="windowText" lastClr="000000"/>
      </a:dk1>
      <a:lt1>
        <a:sysClr val="window" lastClr="FFFFFF"/>
      </a:lt1>
      <a:dk2>
        <a:srgbClr val="007434"/>
      </a:dk2>
      <a:lt2>
        <a:srgbClr val="FFFFFF"/>
      </a:lt2>
      <a:accent1>
        <a:srgbClr val="00B050"/>
      </a:accent1>
      <a:accent2>
        <a:srgbClr val="A3FFCD"/>
      </a:accent2>
      <a:accent3>
        <a:srgbClr val="7FC9FF"/>
      </a:accent3>
      <a:accent4>
        <a:srgbClr val="40AFFF"/>
      </a:accent4>
      <a:accent5>
        <a:srgbClr val="00D15F"/>
      </a:accent5>
      <a:accent6>
        <a:srgbClr val="C4BD97"/>
      </a:accent6>
      <a:hlink>
        <a:srgbClr val="1FA0FF"/>
      </a:hlink>
      <a:folHlink>
        <a:srgbClr val="00528F"/>
      </a:folHlink>
    </a:clrScheme>
    <a:fontScheme name="CtrSciInfo">
      <a:majorFont>
        <a:latin typeface="Continuum Bold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CTR-Science-Information-TEMPLATE</Template>
  <TotalTime>17743</TotalTime>
  <Words>3305</Words>
  <Application>Microsoft Office PowerPoint</Application>
  <PresentationFormat>On-screen Show (4:3)</PresentationFormat>
  <Paragraphs>591</Paragraphs>
  <Slides>45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45</vt:i4>
      </vt:variant>
    </vt:vector>
  </HeadingPairs>
  <TitlesOfParts>
    <vt:vector size="52" baseType="lpstr">
      <vt:lpstr>Cambria Math</vt:lpstr>
      <vt:lpstr>Continuum Medium</vt:lpstr>
      <vt:lpstr>Times</vt:lpstr>
      <vt:lpstr>Calibri</vt:lpstr>
      <vt:lpstr>Fira Sans Book</vt:lpstr>
      <vt:lpstr>CTR-Science-Information-TEMPLATE</vt:lpstr>
      <vt:lpstr>SOI-STC-2011</vt:lpstr>
      <vt:lpstr>Center for Science of Information</vt:lpstr>
      <vt:lpstr>Outline</vt:lpstr>
      <vt:lpstr>PowerPoint Presentation</vt:lpstr>
      <vt:lpstr>PowerPoint Presentation</vt:lpstr>
      <vt:lpstr>Outline</vt:lpstr>
      <vt:lpstr>STC Team</vt:lpstr>
      <vt:lpstr>Center Participant  Awards</vt:lpstr>
      <vt:lpstr>STC Staff</vt:lpstr>
      <vt:lpstr>Outline</vt:lpstr>
      <vt:lpstr>Mission and  Research Thrusts</vt:lpstr>
      <vt:lpstr>Research Presentations Site2016</vt:lpstr>
      <vt:lpstr> Center’s Theme &amp; Vision</vt:lpstr>
      <vt:lpstr>Research Plan for Next Five Years</vt:lpstr>
      <vt:lpstr>PowerPoint Presentation</vt:lpstr>
      <vt:lpstr>Outline</vt:lpstr>
      <vt:lpstr>Value-Added &amp; Legacy in Research</vt:lpstr>
      <vt:lpstr>Outline</vt:lpstr>
      <vt:lpstr>Motivation: Infection Spread</vt:lpstr>
      <vt:lpstr>Further Motivation</vt:lpstr>
      <vt:lpstr>Formulation</vt:lpstr>
      <vt:lpstr>Partial Orders and Binning</vt:lpstr>
      <vt:lpstr>Sample of Past Accomplishments </vt:lpstr>
      <vt:lpstr>Cross Center Collaborations</vt:lpstr>
      <vt:lpstr> Interdisciplinary Student projects</vt:lpstr>
      <vt:lpstr>PowerPoint Presentation</vt:lpstr>
      <vt:lpstr>PowerPoint Presentation</vt:lpstr>
      <vt:lpstr>Outline</vt:lpstr>
      <vt:lpstr>Education and Diversity</vt:lpstr>
      <vt:lpstr>Frontiers of Education Program</vt:lpstr>
      <vt:lpstr>Knowledge Transfer</vt:lpstr>
      <vt:lpstr>Prestige Lecture Series</vt:lpstr>
      <vt:lpstr>Outline</vt:lpstr>
      <vt:lpstr>Sustainability Plans</vt:lpstr>
      <vt:lpstr>A Vision for the Future</vt:lpstr>
      <vt:lpstr>International Partnership</vt:lpstr>
      <vt:lpstr>Data Science Center</vt:lpstr>
      <vt:lpstr>Outline</vt:lpstr>
      <vt:lpstr>Management Objectives</vt:lpstr>
      <vt:lpstr>Project Management</vt:lpstr>
      <vt:lpstr>External Advisory Committee</vt:lpstr>
      <vt:lpstr>External Advisory Board</vt:lpstr>
      <vt:lpstr>Outline</vt:lpstr>
      <vt:lpstr>Budget Summary</vt:lpstr>
      <vt:lpstr>Breakout of NSF Funding</vt:lpstr>
      <vt:lpstr>Budgeted Faculty, Staff, and Students</vt:lpstr>
    </vt:vector>
  </TitlesOfParts>
  <Company>Engineering Computer Network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Emerging Frontiers of  Science of Information</dc:title>
  <dc:creator>lahowell</dc:creator>
  <cp:lastModifiedBy>Jithin</cp:lastModifiedBy>
  <cp:revision>1442</cp:revision>
  <cp:lastPrinted>2017-07-18T18:48:48Z</cp:lastPrinted>
  <dcterms:created xsi:type="dcterms:W3CDTF">2009-09-11T21:07:35Z</dcterms:created>
  <dcterms:modified xsi:type="dcterms:W3CDTF">2017-07-21T21:16:37Z</dcterms:modified>
</cp:coreProperties>
</file>